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5"/>
  </p:notesMasterIdLst>
  <p:sldIdLst>
    <p:sldId id="256" r:id="rId5"/>
    <p:sldId id="277" r:id="rId6"/>
    <p:sldId id="285" r:id="rId7"/>
    <p:sldId id="372" r:id="rId8"/>
    <p:sldId id="330" r:id="rId9"/>
    <p:sldId id="336" r:id="rId10"/>
    <p:sldId id="348" r:id="rId11"/>
    <p:sldId id="350" r:id="rId12"/>
    <p:sldId id="351" r:id="rId13"/>
    <p:sldId id="362" r:id="rId14"/>
    <p:sldId id="331" r:id="rId15"/>
    <p:sldId id="370" r:id="rId16"/>
    <p:sldId id="369" r:id="rId17"/>
    <p:sldId id="333" r:id="rId18"/>
    <p:sldId id="371" r:id="rId19"/>
    <p:sldId id="334" r:id="rId20"/>
    <p:sldId id="335" r:id="rId21"/>
    <p:sldId id="337" r:id="rId22"/>
    <p:sldId id="338" r:id="rId23"/>
    <p:sldId id="340" r:id="rId24"/>
    <p:sldId id="341" r:id="rId25"/>
    <p:sldId id="359" r:id="rId26"/>
    <p:sldId id="364" r:id="rId27"/>
    <p:sldId id="367" r:id="rId28"/>
    <p:sldId id="342" r:id="rId29"/>
    <p:sldId id="343" r:id="rId30"/>
    <p:sldId id="344" r:id="rId31"/>
    <p:sldId id="345" r:id="rId32"/>
    <p:sldId id="347" r:id="rId33"/>
    <p:sldId id="360" r:id="rId34"/>
    <p:sldId id="346" r:id="rId35"/>
    <p:sldId id="365" r:id="rId36"/>
    <p:sldId id="366" r:id="rId37"/>
    <p:sldId id="352" r:id="rId38"/>
    <p:sldId id="349" r:id="rId39"/>
    <p:sldId id="353" r:id="rId40"/>
    <p:sldId id="368" r:id="rId41"/>
    <p:sldId id="355" r:id="rId42"/>
    <p:sldId id="356" r:id="rId43"/>
    <p:sldId id="357" r:id="rId4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E4E0F"/>
    <a:srgbClr val="7030A0"/>
    <a:srgbClr val="941651"/>
    <a:srgbClr val="8FDEA0"/>
    <a:srgbClr val="FF2F9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90" autoAdjust="0"/>
    <p:restoredTop sz="96327" autoAdjust="0"/>
  </p:normalViewPr>
  <p:slideViewPr>
    <p:cSldViewPr snapToGrid="0">
      <p:cViewPr varScale="1">
        <p:scale>
          <a:sx n="113" d="100"/>
          <a:sy n="113" d="100"/>
        </p:scale>
        <p:origin x="192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Total Housing Units</a:t>
            </a:r>
            <a:r>
              <a:rPr lang="en-US" b="1" baseline="0" dirty="0"/>
              <a:t> By Type</a:t>
            </a:r>
          </a:p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(Including Windy Hill units)</a:t>
            </a:r>
            <a:endParaRPr lang="en-US" b="1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D3C-754D-AEEE-32ECFF14DFE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3C-754D-AEEE-32ECFF14DFE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D3C-754D-AEEE-32ECFF14DFEE}"/>
              </c:ext>
            </c:extLst>
          </c:dPt>
          <c:dPt>
            <c:idx val="3"/>
            <c:invertIfNegative val="0"/>
            <c:bubble3D val="0"/>
            <c:spPr>
              <a:solidFill>
                <a:srgbClr val="D52B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3C-754D-AEEE-32ECFF14DF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Apts</c:v>
                </c:pt>
                <c:pt idx="1">
                  <c:v>Condo</c:v>
                </c:pt>
                <c:pt idx="2">
                  <c:v>Townhouse (SFA)</c:v>
                </c:pt>
                <c:pt idx="3">
                  <c:v>Single Family Detached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6</c:v>
                </c:pt>
                <c:pt idx="2">
                  <c:v>107</c:v>
                </c:pt>
                <c:pt idx="3">
                  <c:v>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C-754D-AEEE-32ECFF14DF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8409919"/>
        <c:axId val="1068411567"/>
      </c:barChart>
      <c:catAx>
        <c:axId val="106840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411567"/>
        <c:crosses val="autoZero"/>
        <c:auto val="1"/>
        <c:lblAlgn val="ctr"/>
        <c:lblOffset val="100"/>
        <c:noMultiLvlLbl val="0"/>
      </c:catAx>
      <c:valAx>
        <c:axId val="106841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40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Total Housing Units</a:t>
            </a:r>
            <a:r>
              <a:rPr lang="en-US" b="1" baseline="0" dirty="0"/>
              <a:t> By Type</a:t>
            </a:r>
          </a:p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(with annexation proposals)</a:t>
            </a:r>
            <a:endParaRPr lang="en-US" b="1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37-48D9-975D-D0DE4F91A80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37-48D9-975D-D0DE4F91A80D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37-48D9-975D-D0DE4F91A80D}"/>
              </c:ext>
            </c:extLst>
          </c:dPt>
          <c:dPt>
            <c:idx val="3"/>
            <c:invertIfNegative val="0"/>
            <c:bubble3D val="0"/>
            <c:spPr>
              <a:solidFill>
                <a:srgbClr val="D52B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B37-48D9-975D-D0DE4F91A80D}"/>
              </c:ext>
            </c:extLst>
          </c:dPt>
          <c:dLbls>
            <c:dLbl>
              <c:idx val="2"/>
              <c:layout>
                <c:manualLayout>
                  <c:x val="5.0230843180191692E-2"/>
                  <c:y val="-4.0625296892548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37-48D9-975D-D0DE4F91A80D}"/>
                </c:ext>
              </c:extLst>
            </c:dLbl>
            <c:dLbl>
              <c:idx val="3"/>
              <c:layout>
                <c:manualLayout>
                  <c:x val="5.93743040737476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37-48D9-975D-D0DE4F91A8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Apts</c:v>
                </c:pt>
                <c:pt idx="1">
                  <c:v>Condo</c:v>
                </c:pt>
                <c:pt idx="2">
                  <c:v>Townhouse (SFA)</c:v>
                </c:pt>
                <c:pt idx="3">
                  <c:v>Single Family Detached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6</c:v>
                </c:pt>
                <c:pt idx="2">
                  <c:v>107</c:v>
                </c:pt>
                <c:pt idx="3">
                  <c:v>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37-48D9-975D-D0DE4F91A8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Annexation Proposals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662976401973311E-2"/>
                  <c:y val="-1.625011875701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37-48D9-975D-D0DE4F91A8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Apts</c:v>
                </c:pt>
                <c:pt idx="1">
                  <c:v>Condo</c:v>
                </c:pt>
                <c:pt idx="2">
                  <c:v>Townhouse (SFA)</c:v>
                </c:pt>
                <c:pt idx="3">
                  <c:v>Single Family Detached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</c:v>
                </c:pt>
                <c:pt idx="1">
                  <c:v>48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37-48D9-975D-D0DE4F91A8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068409919"/>
        <c:axId val="1068411567"/>
      </c:barChart>
      <c:catAx>
        <c:axId val="106840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411567"/>
        <c:crosses val="autoZero"/>
        <c:auto val="1"/>
        <c:lblAlgn val="ctr"/>
        <c:lblOffset val="100"/>
        <c:noMultiLvlLbl val="0"/>
      </c:catAx>
      <c:valAx>
        <c:axId val="106841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40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4D8D4-F70C-E34F-949D-8184A349615D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39172A57-0782-C646-A816-96F92AE742F1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Subsidized Housing &amp; small rentals</a:t>
          </a:r>
        </a:p>
      </dgm:t>
    </dgm:pt>
    <dgm:pt modelId="{AA98264A-FAB0-7443-BBC0-0549B6DA0442}" type="parTrans" cxnId="{8EF3B02C-2265-1246-A07F-F6EF3012FD63}">
      <dgm:prSet/>
      <dgm:spPr/>
      <dgm:t>
        <a:bodyPr/>
        <a:lstStyle/>
        <a:p>
          <a:endParaRPr lang="en-US"/>
        </a:p>
      </dgm:t>
    </dgm:pt>
    <dgm:pt modelId="{A3682B32-6974-9B4D-8CD1-7A8E44D96D6C}" type="sibTrans" cxnId="{8EF3B02C-2265-1246-A07F-F6EF3012FD63}">
      <dgm:prSet/>
      <dgm:spPr/>
      <dgm:t>
        <a:bodyPr/>
        <a:lstStyle/>
        <a:p>
          <a:endParaRPr lang="en-US"/>
        </a:p>
      </dgm:t>
    </dgm:pt>
    <dgm:pt modelId="{D2C68593-0156-8346-B127-67D2DDD013CB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/>
            <a:t>Entry-level Homes (rent or buy)</a:t>
          </a:r>
        </a:p>
      </dgm:t>
    </dgm:pt>
    <dgm:pt modelId="{A37FD956-494A-F842-9FB4-26BC41801A64}" type="parTrans" cxnId="{81EB32E1-65DE-6643-8BAA-B56E9AF1C904}">
      <dgm:prSet/>
      <dgm:spPr/>
      <dgm:t>
        <a:bodyPr/>
        <a:lstStyle/>
        <a:p>
          <a:endParaRPr lang="en-US"/>
        </a:p>
      </dgm:t>
    </dgm:pt>
    <dgm:pt modelId="{A42DFB16-839B-B843-A19C-FE41B7B3B5F8}" type="sibTrans" cxnId="{81EB32E1-65DE-6643-8BAA-B56E9AF1C904}">
      <dgm:prSet/>
      <dgm:spPr/>
      <dgm:t>
        <a:bodyPr/>
        <a:lstStyle/>
        <a:p>
          <a:endParaRPr lang="en-US"/>
        </a:p>
      </dgm:t>
    </dgm:pt>
    <dgm:pt modelId="{22EAC93C-7BF5-324B-8EF3-D1C237FAD5C4}">
      <dgm:prSet/>
      <dgm:spPr>
        <a:solidFill>
          <a:srgbClr val="FF9300"/>
        </a:solidFill>
      </dgm:spPr>
      <dgm:t>
        <a:bodyPr/>
        <a:lstStyle/>
        <a:p>
          <a:r>
            <a:rPr lang="en-US" dirty="0"/>
            <a:t>Mid-size Homes</a:t>
          </a:r>
        </a:p>
        <a:p>
          <a:r>
            <a:rPr lang="en-US" dirty="0"/>
            <a:t>($450k-$750k)</a:t>
          </a:r>
        </a:p>
      </dgm:t>
    </dgm:pt>
    <dgm:pt modelId="{6D6F63EB-26D1-A14A-902D-29E95201323C}" type="parTrans" cxnId="{D552F839-16F3-0E41-80DE-2FB0EB7FF7CF}">
      <dgm:prSet/>
      <dgm:spPr/>
      <dgm:t>
        <a:bodyPr/>
        <a:lstStyle/>
        <a:p>
          <a:endParaRPr lang="en-US"/>
        </a:p>
      </dgm:t>
    </dgm:pt>
    <dgm:pt modelId="{A6741859-C355-2D48-A936-8C5EDCFC1816}" type="sibTrans" cxnId="{D552F839-16F3-0E41-80DE-2FB0EB7FF7CF}">
      <dgm:prSet/>
      <dgm:spPr/>
      <dgm:t>
        <a:bodyPr/>
        <a:lstStyle/>
        <a:p>
          <a:endParaRPr lang="en-US"/>
        </a:p>
      </dgm:t>
    </dgm:pt>
    <dgm:pt modelId="{8348117A-DB9F-1C48-ACB7-3225BAD47B22}">
      <dgm:prSet/>
      <dgm:spPr>
        <a:solidFill>
          <a:srgbClr val="DE4E0F"/>
        </a:solidFill>
      </dgm:spPr>
      <dgm:t>
        <a:bodyPr/>
        <a:lstStyle/>
        <a:p>
          <a:r>
            <a:rPr lang="en-US" dirty="0"/>
            <a:t>Larger Homes</a:t>
          </a:r>
        </a:p>
        <a:p>
          <a:r>
            <a:rPr lang="en-US" dirty="0"/>
            <a:t>($600k-$1.5m)</a:t>
          </a:r>
        </a:p>
      </dgm:t>
    </dgm:pt>
    <dgm:pt modelId="{9B909BE8-D239-614F-8198-EA3B035508B0}" type="parTrans" cxnId="{176DD6CB-B031-DA40-8C49-D545DE5E0889}">
      <dgm:prSet/>
      <dgm:spPr/>
      <dgm:t>
        <a:bodyPr/>
        <a:lstStyle/>
        <a:p>
          <a:endParaRPr lang="en-US"/>
        </a:p>
      </dgm:t>
    </dgm:pt>
    <dgm:pt modelId="{23C5F5F1-10E8-DC46-9458-FCA0BB1839C7}" type="sibTrans" cxnId="{176DD6CB-B031-DA40-8C49-D545DE5E0889}">
      <dgm:prSet/>
      <dgm:spPr/>
      <dgm:t>
        <a:bodyPr/>
        <a:lstStyle/>
        <a:p>
          <a:endParaRPr lang="en-US"/>
        </a:p>
      </dgm:t>
    </dgm:pt>
    <dgm:pt modelId="{49FC81EF-9036-9C43-A922-1CC18BC61F44}" type="pres">
      <dgm:prSet presAssocID="{6C44D8D4-F70C-E34F-949D-8184A349615D}" presName="Name0" presStyleCnt="0">
        <dgm:presLayoutVars>
          <dgm:dir/>
          <dgm:animLvl val="lvl"/>
          <dgm:resizeHandles val="exact"/>
        </dgm:presLayoutVars>
      </dgm:prSet>
      <dgm:spPr/>
    </dgm:pt>
    <dgm:pt modelId="{99CF713C-EE0B-0444-BB2D-A72F4315ADC3}" type="pres">
      <dgm:prSet presAssocID="{39172A57-0782-C646-A816-96F92AE742F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5EA38FC-1DD2-FC49-9BD3-2304A5F9B0B5}" type="pres">
      <dgm:prSet presAssocID="{A3682B32-6974-9B4D-8CD1-7A8E44D96D6C}" presName="parTxOnlySpace" presStyleCnt="0"/>
      <dgm:spPr/>
    </dgm:pt>
    <dgm:pt modelId="{558B3897-2E98-494E-91D6-8F7B35C3439C}" type="pres">
      <dgm:prSet presAssocID="{D2C68593-0156-8346-B127-67D2DDD013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BDC86B1-DD90-0149-9249-BE6C91B08DEA}" type="pres">
      <dgm:prSet presAssocID="{A42DFB16-839B-B843-A19C-FE41B7B3B5F8}" presName="parTxOnlySpace" presStyleCnt="0"/>
      <dgm:spPr/>
    </dgm:pt>
    <dgm:pt modelId="{2C38E93F-6C63-8244-A383-3F90FEAAAD6B}" type="pres">
      <dgm:prSet presAssocID="{22EAC93C-7BF5-324B-8EF3-D1C237FAD5C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EADF776-9237-204B-BB12-0B22F40B6557}" type="pres">
      <dgm:prSet presAssocID="{A6741859-C355-2D48-A936-8C5EDCFC1816}" presName="parTxOnlySpace" presStyleCnt="0"/>
      <dgm:spPr/>
    </dgm:pt>
    <dgm:pt modelId="{8CCFFCDE-BA62-E541-B123-FCFA329D2DC3}" type="pres">
      <dgm:prSet presAssocID="{8348117A-DB9F-1C48-ACB7-3225BAD47B2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5E36407-4426-DD43-9927-C96DC32A3DF9}" type="presOf" srcId="{39172A57-0782-C646-A816-96F92AE742F1}" destId="{99CF713C-EE0B-0444-BB2D-A72F4315ADC3}" srcOrd="0" destOrd="0" presId="urn:microsoft.com/office/officeart/2005/8/layout/chevron1"/>
    <dgm:cxn modelId="{8EF3B02C-2265-1246-A07F-F6EF3012FD63}" srcId="{6C44D8D4-F70C-E34F-949D-8184A349615D}" destId="{39172A57-0782-C646-A816-96F92AE742F1}" srcOrd="0" destOrd="0" parTransId="{AA98264A-FAB0-7443-BBC0-0549B6DA0442}" sibTransId="{A3682B32-6974-9B4D-8CD1-7A8E44D96D6C}"/>
    <dgm:cxn modelId="{97980732-AA5D-6C41-BF26-353DB41405D3}" type="presOf" srcId="{D2C68593-0156-8346-B127-67D2DDD013CB}" destId="{558B3897-2E98-494E-91D6-8F7B35C3439C}" srcOrd="0" destOrd="0" presId="urn:microsoft.com/office/officeart/2005/8/layout/chevron1"/>
    <dgm:cxn modelId="{D552F839-16F3-0E41-80DE-2FB0EB7FF7CF}" srcId="{6C44D8D4-F70C-E34F-949D-8184A349615D}" destId="{22EAC93C-7BF5-324B-8EF3-D1C237FAD5C4}" srcOrd="2" destOrd="0" parTransId="{6D6F63EB-26D1-A14A-902D-29E95201323C}" sibTransId="{A6741859-C355-2D48-A936-8C5EDCFC1816}"/>
    <dgm:cxn modelId="{D0C2A172-4370-5448-AA76-72F647455676}" type="presOf" srcId="{6C44D8D4-F70C-E34F-949D-8184A349615D}" destId="{49FC81EF-9036-9C43-A922-1CC18BC61F44}" srcOrd="0" destOrd="0" presId="urn:microsoft.com/office/officeart/2005/8/layout/chevron1"/>
    <dgm:cxn modelId="{176DD6CB-B031-DA40-8C49-D545DE5E0889}" srcId="{6C44D8D4-F70C-E34F-949D-8184A349615D}" destId="{8348117A-DB9F-1C48-ACB7-3225BAD47B22}" srcOrd="3" destOrd="0" parTransId="{9B909BE8-D239-614F-8198-EA3B035508B0}" sibTransId="{23C5F5F1-10E8-DC46-9458-FCA0BB1839C7}"/>
    <dgm:cxn modelId="{81EB32E1-65DE-6643-8BAA-B56E9AF1C904}" srcId="{6C44D8D4-F70C-E34F-949D-8184A349615D}" destId="{D2C68593-0156-8346-B127-67D2DDD013CB}" srcOrd="1" destOrd="0" parTransId="{A37FD956-494A-F842-9FB4-26BC41801A64}" sibTransId="{A42DFB16-839B-B843-A19C-FE41B7B3B5F8}"/>
    <dgm:cxn modelId="{F3DC6AF5-7B5F-0A49-9825-E8BFE25FF3D5}" type="presOf" srcId="{22EAC93C-7BF5-324B-8EF3-D1C237FAD5C4}" destId="{2C38E93F-6C63-8244-A383-3F90FEAAAD6B}" srcOrd="0" destOrd="0" presId="urn:microsoft.com/office/officeart/2005/8/layout/chevron1"/>
    <dgm:cxn modelId="{506A63F7-F898-204C-A6DC-5F2DE3596F1A}" type="presOf" srcId="{8348117A-DB9F-1C48-ACB7-3225BAD47B22}" destId="{8CCFFCDE-BA62-E541-B123-FCFA329D2DC3}" srcOrd="0" destOrd="0" presId="urn:microsoft.com/office/officeart/2005/8/layout/chevron1"/>
    <dgm:cxn modelId="{EAF31DA0-E38D-DA48-95A0-8C3681811E27}" type="presParOf" srcId="{49FC81EF-9036-9C43-A922-1CC18BC61F44}" destId="{99CF713C-EE0B-0444-BB2D-A72F4315ADC3}" srcOrd="0" destOrd="0" presId="urn:microsoft.com/office/officeart/2005/8/layout/chevron1"/>
    <dgm:cxn modelId="{CF63203E-C102-6349-9617-D4630EC68D80}" type="presParOf" srcId="{49FC81EF-9036-9C43-A922-1CC18BC61F44}" destId="{45EA38FC-1DD2-FC49-9BD3-2304A5F9B0B5}" srcOrd="1" destOrd="0" presId="urn:microsoft.com/office/officeart/2005/8/layout/chevron1"/>
    <dgm:cxn modelId="{9556E74F-4F63-144C-9CF1-5B5B3D9976C1}" type="presParOf" srcId="{49FC81EF-9036-9C43-A922-1CC18BC61F44}" destId="{558B3897-2E98-494E-91D6-8F7B35C3439C}" srcOrd="2" destOrd="0" presId="urn:microsoft.com/office/officeart/2005/8/layout/chevron1"/>
    <dgm:cxn modelId="{FD2B656D-DF00-2A4B-9E8C-4A806EFC361C}" type="presParOf" srcId="{49FC81EF-9036-9C43-A922-1CC18BC61F44}" destId="{6BDC86B1-DD90-0149-9249-BE6C91B08DEA}" srcOrd="3" destOrd="0" presId="urn:microsoft.com/office/officeart/2005/8/layout/chevron1"/>
    <dgm:cxn modelId="{86289728-6CE8-6941-B458-D3048D7022AD}" type="presParOf" srcId="{49FC81EF-9036-9C43-A922-1CC18BC61F44}" destId="{2C38E93F-6C63-8244-A383-3F90FEAAAD6B}" srcOrd="4" destOrd="0" presId="urn:microsoft.com/office/officeart/2005/8/layout/chevron1"/>
    <dgm:cxn modelId="{BFDFB6EB-8F9D-0D40-96AF-C4AFDF3485C7}" type="presParOf" srcId="{49FC81EF-9036-9C43-A922-1CC18BC61F44}" destId="{2EADF776-9237-204B-BB12-0B22F40B6557}" srcOrd="5" destOrd="0" presId="urn:microsoft.com/office/officeart/2005/8/layout/chevron1"/>
    <dgm:cxn modelId="{5017FE85-2F04-3D44-A123-3349DC0B53F7}" type="presParOf" srcId="{49FC81EF-9036-9C43-A922-1CC18BC61F44}" destId="{8CCFFCDE-BA62-E541-B123-FCFA329D2DC3}" srcOrd="6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44D8D4-F70C-E34F-949D-8184A349615D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39172A57-0782-C646-A816-96F92AE742F1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Subsidized Housing &amp; small rentals</a:t>
          </a:r>
        </a:p>
      </dgm:t>
    </dgm:pt>
    <dgm:pt modelId="{AA98264A-FAB0-7443-BBC0-0549B6DA0442}" type="parTrans" cxnId="{8EF3B02C-2265-1246-A07F-F6EF3012FD63}">
      <dgm:prSet/>
      <dgm:spPr/>
      <dgm:t>
        <a:bodyPr/>
        <a:lstStyle/>
        <a:p>
          <a:endParaRPr lang="en-US"/>
        </a:p>
      </dgm:t>
    </dgm:pt>
    <dgm:pt modelId="{A3682B32-6974-9B4D-8CD1-7A8E44D96D6C}" type="sibTrans" cxnId="{8EF3B02C-2265-1246-A07F-F6EF3012FD63}">
      <dgm:prSet/>
      <dgm:spPr/>
      <dgm:t>
        <a:bodyPr/>
        <a:lstStyle/>
        <a:p>
          <a:endParaRPr lang="en-US"/>
        </a:p>
      </dgm:t>
    </dgm:pt>
    <dgm:pt modelId="{D2C68593-0156-8346-B127-67D2DDD013CB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/>
            <a:t>Entry-level Homes (rent or buy)</a:t>
          </a:r>
        </a:p>
      </dgm:t>
    </dgm:pt>
    <dgm:pt modelId="{A37FD956-494A-F842-9FB4-26BC41801A64}" type="parTrans" cxnId="{81EB32E1-65DE-6643-8BAA-B56E9AF1C904}">
      <dgm:prSet/>
      <dgm:spPr/>
      <dgm:t>
        <a:bodyPr/>
        <a:lstStyle/>
        <a:p>
          <a:endParaRPr lang="en-US"/>
        </a:p>
      </dgm:t>
    </dgm:pt>
    <dgm:pt modelId="{A42DFB16-839B-B843-A19C-FE41B7B3B5F8}" type="sibTrans" cxnId="{81EB32E1-65DE-6643-8BAA-B56E9AF1C904}">
      <dgm:prSet/>
      <dgm:spPr/>
      <dgm:t>
        <a:bodyPr/>
        <a:lstStyle/>
        <a:p>
          <a:endParaRPr lang="en-US"/>
        </a:p>
      </dgm:t>
    </dgm:pt>
    <dgm:pt modelId="{22EAC93C-7BF5-324B-8EF3-D1C237FAD5C4}">
      <dgm:prSet/>
      <dgm:spPr>
        <a:solidFill>
          <a:srgbClr val="FF9300"/>
        </a:solidFill>
      </dgm:spPr>
      <dgm:t>
        <a:bodyPr/>
        <a:lstStyle/>
        <a:p>
          <a:r>
            <a:rPr lang="en-US" dirty="0"/>
            <a:t>Mid-size Homes</a:t>
          </a:r>
        </a:p>
        <a:p>
          <a:r>
            <a:rPr lang="en-US" dirty="0"/>
            <a:t>($450k-$750k)</a:t>
          </a:r>
        </a:p>
      </dgm:t>
    </dgm:pt>
    <dgm:pt modelId="{6D6F63EB-26D1-A14A-902D-29E95201323C}" type="parTrans" cxnId="{D552F839-16F3-0E41-80DE-2FB0EB7FF7CF}">
      <dgm:prSet/>
      <dgm:spPr/>
      <dgm:t>
        <a:bodyPr/>
        <a:lstStyle/>
        <a:p>
          <a:endParaRPr lang="en-US"/>
        </a:p>
      </dgm:t>
    </dgm:pt>
    <dgm:pt modelId="{A6741859-C355-2D48-A936-8C5EDCFC1816}" type="sibTrans" cxnId="{D552F839-16F3-0E41-80DE-2FB0EB7FF7CF}">
      <dgm:prSet/>
      <dgm:spPr/>
      <dgm:t>
        <a:bodyPr/>
        <a:lstStyle/>
        <a:p>
          <a:endParaRPr lang="en-US"/>
        </a:p>
      </dgm:t>
    </dgm:pt>
    <dgm:pt modelId="{8348117A-DB9F-1C48-ACB7-3225BAD47B22}">
      <dgm:prSet/>
      <dgm:spPr>
        <a:solidFill>
          <a:srgbClr val="DE4E0F"/>
        </a:solidFill>
      </dgm:spPr>
      <dgm:t>
        <a:bodyPr/>
        <a:lstStyle/>
        <a:p>
          <a:r>
            <a:rPr lang="en-US" dirty="0"/>
            <a:t>Larger Homes</a:t>
          </a:r>
        </a:p>
        <a:p>
          <a:r>
            <a:rPr lang="en-US" dirty="0"/>
            <a:t>($600k-$1.5m)</a:t>
          </a:r>
        </a:p>
      </dgm:t>
    </dgm:pt>
    <dgm:pt modelId="{9B909BE8-D239-614F-8198-EA3B035508B0}" type="parTrans" cxnId="{176DD6CB-B031-DA40-8C49-D545DE5E0889}">
      <dgm:prSet/>
      <dgm:spPr/>
      <dgm:t>
        <a:bodyPr/>
        <a:lstStyle/>
        <a:p>
          <a:endParaRPr lang="en-US"/>
        </a:p>
      </dgm:t>
    </dgm:pt>
    <dgm:pt modelId="{23C5F5F1-10E8-DC46-9458-FCA0BB1839C7}" type="sibTrans" cxnId="{176DD6CB-B031-DA40-8C49-D545DE5E0889}">
      <dgm:prSet/>
      <dgm:spPr/>
      <dgm:t>
        <a:bodyPr/>
        <a:lstStyle/>
        <a:p>
          <a:endParaRPr lang="en-US"/>
        </a:p>
      </dgm:t>
    </dgm:pt>
    <dgm:pt modelId="{49FC81EF-9036-9C43-A922-1CC18BC61F44}" type="pres">
      <dgm:prSet presAssocID="{6C44D8D4-F70C-E34F-949D-8184A349615D}" presName="Name0" presStyleCnt="0">
        <dgm:presLayoutVars>
          <dgm:dir/>
          <dgm:animLvl val="lvl"/>
          <dgm:resizeHandles val="exact"/>
        </dgm:presLayoutVars>
      </dgm:prSet>
      <dgm:spPr/>
    </dgm:pt>
    <dgm:pt modelId="{99CF713C-EE0B-0444-BB2D-A72F4315ADC3}" type="pres">
      <dgm:prSet presAssocID="{39172A57-0782-C646-A816-96F92AE742F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5EA38FC-1DD2-FC49-9BD3-2304A5F9B0B5}" type="pres">
      <dgm:prSet presAssocID="{A3682B32-6974-9B4D-8CD1-7A8E44D96D6C}" presName="parTxOnlySpace" presStyleCnt="0"/>
      <dgm:spPr/>
    </dgm:pt>
    <dgm:pt modelId="{558B3897-2E98-494E-91D6-8F7B35C3439C}" type="pres">
      <dgm:prSet presAssocID="{D2C68593-0156-8346-B127-67D2DDD013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BDC86B1-DD90-0149-9249-BE6C91B08DEA}" type="pres">
      <dgm:prSet presAssocID="{A42DFB16-839B-B843-A19C-FE41B7B3B5F8}" presName="parTxOnlySpace" presStyleCnt="0"/>
      <dgm:spPr/>
    </dgm:pt>
    <dgm:pt modelId="{2C38E93F-6C63-8244-A383-3F90FEAAAD6B}" type="pres">
      <dgm:prSet presAssocID="{22EAC93C-7BF5-324B-8EF3-D1C237FAD5C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EADF776-9237-204B-BB12-0B22F40B6557}" type="pres">
      <dgm:prSet presAssocID="{A6741859-C355-2D48-A936-8C5EDCFC1816}" presName="parTxOnlySpace" presStyleCnt="0"/>
      <dgm:spPr/>
    </dgm:pt>
    <dgm:pt modelId="{8CCFFCDE-BA62-E541-B123-FCFA329D2DC3}" type="pres">
      <dgm:prSet presAssocID="{8348117A-DB9F-1C48-ACB7-3225BAD47B2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5E36407-4426-DD43-9927-C96DC32A3DF9}" type="presOf" srcId="{39172A57-0782-C646-A816-96F92AE742F1}" destId="{99CF713C-EE0B-0444-BB2D-A72F4315ADC3}" srcOrd="0" destOrd="0" presId="urn:microsoft.com/office/officeart/2005/8/layout/chevron1"/>
    <dgm:cxn modelId="{8EF3B02C-2265-1246-A07F-F6EF3012FD63}" srcId="{6C44D8D4-F70C-E34F-949D-8184A349615D}" destId="{39172A57-0782-C646-A816-96F92AE742F1}" srcOrd="0" destOrd="0" parTransId="{AA98264A-FAB0-7443-BBC0-0549B6DA0442}" sibTransId="{A3682B32-6974-9B4D-8CD1-7A8E44D96D6C}"/>
    <dgm:cxn modelId="{97980732-AA5D-6C41-BF26-353DB41405D3}" type="presOf" srcId="{D2C68593-0156-8346-B127-67D2DDD013CB}" destId="{558B3897-2E98-494E-91D6-8F7B35C3439C}" srcOrd="0" destOrd="0" presId="urn:microsoft.com/office/officeart/2005/8/layout/chevron1"/>
    <dgm:cxn modelId="{D552F839-16F3-0E41-80DE-2FB0EB7FF7CF}" srcId="{6C44D8D4-F70C-E34F-949D-8184A349615D}" destId="{22EAC93C-7BF5-324B-8EF3-D1C237FAD5C4}" srcOrd="2" destOrd="0" parTransId="{6D6F63EB-26D1-A14A-902D-29E95201323C}" sibTransId="{A6741859-C355-2D48-A936-8C5EDCFC1816}"/>
    <dgm:cxn modelId="{D0C2A172-4370-5448-AA76-72F647455676}" type="presOf" srcId="{6C44D8D4-F70C-E34F-949D-8184A349615D}" destId="{49FC81EF-9036-9C43-A922-1CC18BC61F44}" srcOrd="0" destOrd="0" presId="urn:microsoft.com/office/officeart/2005/8/layout/chevron1"/>
    <dgm:cxn modelId="{176DD6CB-B031-DA40-8C49-D545DE5E0889}" srcId="{6C44D8D4-F70C-E34F-949D-8184A349615D}" destId="{8348117A-DB9F-1C48-ACB7-3225BAD47B22}" srcOrd="3" destOrd="0" parTransId="{9B909BE8-D239-614F-8198-EA3B035508B0}" sibTransId="{23C5F5F1-10E8-DC46-9458-FCA0BB1839C7}"/>
    <dgm:cxn modelId="{81EB32E1-65DE-6643-8BAA-B56E9AF1C904}" srcId="{6C44D8D4-F70C-E34F-949D-8184A349615D}" destId="{D2C68593-0156-8346-B127-67D2DDD013CB}" srcOrd="1" destOrd="0" parTransId="{A37FD956-494A-F842-9FB4-26BC41801A64}" sibTransId="{A42DFB16-839B-B843-A19C-FE41B7B3B5F8}"/>
    <dgm:cxn modelId="{F3DC6AF5-7B5F-0A49-9825-E8BFE25FF3D5}" type="presOf" srcId="{22EAC93C-7BF5-324B-8EF3-D1C237FAD5C4}" destId="{2C38E93F-6C63-8244-A383-3F90FEAAAD6B}" srcOrd="0" destOrd="0" presId="urn:microsoft.com/office/officeart/2005/8/layout/chevron1"/>
    <dgm:cxn modelId="{506A63F7-F898-204C-A6DC-5F2DE3596F1A}" type="presOf" srcId="{8348117A-DB9F-1C48-ACB7-3225BAD47B22}" destId="{8CCFFCDE-BA62-E541-B123-FCFA329D2DC3}" srcOrd="0" destOrd="0" presId="urn:microsoft.com/office/officeart/2005/8/layout/chevron1"/>
    <dgm:cxn modelId="{EAF31DA0-E38D-DA48-95A0-8C3681811E27}" type="presParOf" srcId="{49FC81EF-9036-9C43-A922-1CC18BC61F44}" destId="{99CF713C-EE0B-0444-BB2D-A72F4315ADC3}" srcOrd="0" destOrd="0" presId="urn:microsoft.com/office/officeart/2005/8/layout/chevron1"/>
    <dgm:cxn modelId="{CF63203E-C102-6349-9617-D4630EC68D80}" type="presParOf" srcId="{49FC81EF-9036-9C43-A922-1CC18BC61F44}" destId="{45EA38FC-1DD2-FC49-9BD3-2304A5F9B0B5}" srcOrd="1" destOrd="0" presId="urn:microsoft.com/office/officeart/2005/8/layout/chevron1"/>
    <dgm:cxn modelId="{9556E74F-4F63-144C-9CF1-5B5B3D9976C1}" type="presParOf" srcId="{49FC81EF-9036-9C43-A922-1CC18BC61F44}" destId="{558B3897-2E98-494E-91D6-8F7B35C3439C}" srcOrd="2" destOrd="0" presId="urn:microsoft.com/office/officeart/2005/8/layout/chevron1"/>
    <dgm:cxn modelId="{FD2B656D-DF00-2A4B-9E8C-4A806EFC361C}" type="presParOf" srcId="{49FC81EF-9036-9C43-A922-1CC18BC61F44}" destId="{6BDC86B1-DD90-0149-9249-BE6C91B08DEA}" srcOrd="3" destOrd="0" presId="urn:microsoft.com/office/officeart/2005/8/layout/chevron1"/>
    <dgm:cxn modelId="{86289728-6CE8-6941-B458-D3048D7022AD}" type="presParOf" srcId="{49FC81EF-9036-9C43-A922-1CC18BC61F44}" destId="{2C38E93F-6C63-8244-A383-3F90FEAAAD6B}" srcOrd="4" destOrd="0" presId="urn:microsoft.com/office/officeart/2005/8/layout/chevron1"/>
    <dgm:cxn modelId="{BFDFB6EB-8F9D-0D40-96AF-C4AFDF3485C7}" type="presParOf" srcId="{49FC81EF-9036-9C43-A922-1CC18BC61F44}" destId="{2EADF776-9237-204B-BB12-0B22F40B6557}" srcOrd="5" destOrd="0" presId="urn:microsoft.com/office/officeart/2005/8/layout/chevron1"/>
    <dgm:cxn modelId="{5017FE85-2F04-3D44-A123-3349DC0B53F7}" type="presParOf" srcId="{49FC81EF-9036-9C43-A922-1CC18BC61F44}" destId="{8CCFFCDE-BA62-E541-B123-FCFA329D2DC3}" srcOrd="6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F713C-EE0B-0444-BB2D-A72F4315ADC3}">
      <dsp:nvSpPr>
        <dsp:cNvPr id="0" name=""/>
        <dsp:cNvSpPr/>
      </dsp:nvSpPr>
      <dsp:spPr>
        <a:xfrm>
          <a:off x="4151" y="404428"/>
          <a:ext cx="2416740" cy="966696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Subsidized Housing &amp; small rentals</a:t>
          </a:r>
        </a:p>
      </dsp:txBody>
      <dsp:txXfrm>
        <a:off x="487499" y="404428"/>
        <a:ext cx="1450044" cy="966696"/>
      </dsp:txXfrm>
    </dsp:sp>
    <dsp:sp modelId="{558B3897-2E98-494E-91D6-8F7B35C3439C}">
      <dsp:nvSpPr>
        <dsp:cNvPr id="0" name=""/>
        <dsp:cNvSpPr/>
      </dsp:nvSpPr>
      <dsp:spPr>
        <a:xfrm>
          <a:off x="2179218" y="404428"/>
          <a:ext cx="2416740" cy="966696"/>
        </a:xfrm>
        <a:prstGeom prst="chevron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Entry-level Homes (rent or buy)</a:t>
          </a:r>
        </a:p>
      </dsp:txBody>
      <dsp:txXfrm>
        <a:off x="2662566" y="404428"/>
        <a:ext cx="1450044" cy="966696"/>
      </dsp:txXfrm>
    </dsp:sp>
    <dsp:sp modelId="{2C38E93F-6C63-8244-A383-3F90FEAAAD6B}">
      <dsp:nvSpPr>
        <dsp:cNvPr id="0" name=""/>
        <dsp:cNvSpPr/>
      </dsp:nvSpPr>
      <dsp:spPr>
        <a:xfrm>
          <a:off x="4354284" y="404428"/>
          <a:ext cx="2416740" cy="966696"/>
        </a:xfrm>
        <a:prstGeom prst="chevron">
          <a:avLst/>
        </a:prstGeom>
        <a:solidFill>
          <a:srgbClr val="FF9300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Mid-size Homes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($450k-$750k)</a:t>
          </a:r>
        </a:p>
      </dsp:txBody>
      <dsp:txXfrm>
        <a:off x="4837632" y="404428"/>
        <a:ext cx="1450044" cy="966696"/>
      </dsp:txXfrm>
    </dsp:sp>
    <dsp:sp modelId="{8CCFFCDE-BA62-E541-B123-FCFA329D2DC3}">
      <dsp:nvSpPr>
        <dsp:cNvPr id="0" name=""/>
        <dsp:cNvSpPr/>
      </dsp:nvSpPr>
      <dsp:spPr>
        <a:xfrm>
          <a:off x="6529350" y="404428"/>
          <a:ext cx="2416740" cy="966696"/>
        </a:xfrm>
        <a:prstGeom prst="chevron">
          <a:avLst/>
        </a:prstGeom>
        <a:solidFill>
          <a:srgbClr val="DE4E0F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Larger Homes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($600k-$1.5m)</a:t>
          </a:r>
        </a:p>
      </dsp:txBody>
      <dsp:txXfrm>
        <a:off x="7012698" y="404428"/>
        <a:ext cx="1450044" cy="966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F713C-EE0B-0444-BB2D-A72F4315ADC3}">
      <dsp:nvSpPr>
        <dsp:cNvPr id="0" name=""/>
        <dsp:cNvSpPr/>
      </dsp:nvSpPr>
      <dsp:spPr>
        <a:xfrm>
          <a:off x="4151" y="404428"/>
          <a:ext cx="2416740" cy="966696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Subsidized Housing &amp; small rentals</a:t>
          </a:r>
        </a:p>
      </dsp:txBody>
      <dsp:txXfrm>
        <a:off x="487499" y="404428"/>
        <a:ext cx="1450044" cy="966696"/>
      </dsp:txXfrm>
    </dsp:sp>
    <dsp:sp modelId="{558B3897-2E98-494E-91D6-8F7B35C3439C}">
      <dsp:nvSpPr>
        <dsp:cNvPr id="0" name=""/>
        <dsp:cNvSpPr/>
      </dsp:nvSpPr>
      <dsp:spPr>
        <a:xfrm>
          <a:off x="2179218" y="404428"/>
          <a:ext cx="2416740" cy="966696"/>
        </a:xfrm>
        <a:prstGeom prst="chevron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Entry-level Homes (rent or buy)</a:t>
          </a:r>
        </a:p>
      </dsp:txBody>
      <dsp:txXfrm>
        <a:off x="2662566" y="404428"/>
        <a:ext cx="1450044" cy="966696"/>
      </dsp:txXfrm>
    </dsp:sp>
    <dsp:sp modelId="{2C38E93F-6C63-8244-A383-3F90FEAAAD6B}">
      <dsp:nvSpPr>
        <dsp:cNvPr id="0" name=""/>
        <dsp:cNvSpPr/>
      </dsp:nvSpPr>
      <dsp:spPr>
        <a:xfrm>
          <a:off x="4354284" y="404428"/>
          <a:ext cx="2416740" cy="966696"/>
        </a:xfrm>
        <a:prstGeom prst="chevron">
          <a:avLst/>
        </a:prstGeom>
        <a:solidFill>
          <a:srgbClr val="FF9300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Mid-size Homes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($450k-$750k)</a:t>
          </a:r>
        </a:p>
      </dsp:txBody>
      <dsp:txXfrm>
        <a:off x="4837632" y="404428"/>
        <a:ext cx="1450044" cy="966696"/>
      </dsp:txXfrm>
    </dsp:sp>
    <dsp:sp modelId="{8CCFFCDE-BA62-E541-B123-FCFA329D2DC3}">
      <dsp:nvSpPr>
        <dsp:cNvPr id="0" name=""/>
        <dsp:cNvSpPr/>
      </dsp:nvSpPr>
      <dsp:spPr>
        <a:xfrm>
          <a:off x="6529350" y="404428"/>
          <a:ext cx="2416740" cy="966696"/>
        </a:xfrm>
        <a:prstGeom prst="chevron">
          <a:avLst/>
        </a:prstGeom>
        <a:solidFill>
          <a:srgbClr val="DE4E0F"/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Larger Homes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($600k-$1.5m)</a:t>
          </a:r>
        </a:p>
      </dsp:txBody>
      <dsp:txXfrm>
        <a:off x="7012698" y="404428"/>
        <a:ext cx="1450044" cy="966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512B0F7-58CE-46DB-A2A6-26F0453E4BC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47ED01A-6F03-406E-9651-4A04A2D5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0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6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ED01A-6F03-406E-9651-4A04A2D5F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263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3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9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7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5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47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6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91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72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57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1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83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6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4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63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4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1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3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35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35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8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4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4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8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ED01A-6F03-406E-9651-4A04A2D5F9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173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4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6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35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9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9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7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2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D01A-6F03-406E-9651-4A04A2D5F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0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3AE66F-FCBB-4F8B-9CE3-F245D10D97E6}"/>
              </a:ext>
            </a:extLst>
          </p:cNvPr>
          <p:cNvCxnSpPr/>
          <p:nvPr userDrawn="1"/>
        </p:nvCxnSpPr>
        <p:spPr>
          <a:xfrm>
            <a:off x="480291" y="1403927"/>
            <a:ext cx="9005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766F8-57E4-4100-9EE7-C909F0DE6ECA}"/>
              </a:ext>
            </a:extLst>
          </p:cNvPr>
          <p:cNvCxnSpPr/>
          <p:nvPr userDrawn="1"/>
        </p:nvCxnSpPr>
        <p:spPr>
          <a:xfrm>
            <a:off x="480291" y="1403927"/>
            <a:ext cx="9005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townclerk@middleburgva.gov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5E5-ADEF-43FD-AFF4-FEB9D94E8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77806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b="1" dirty="0">
                <a:solidFill>
                  <a:schemeClr val="tx1"/>
                </a:solidFill>
                <a:latin typeface="Transcend" panose="00000500000000000000" pitchFamily="50" charset="0"/>
              </a:rPr>
              <a:t>Town of Middleburg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4351E-4CE6-423F-AC56-30F9E8135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18" y="5163127"/>
            <a:ext cx="8110309" cy="778061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latin typeface="Transcend" panose="00000500000000000000" pitchFamily="50" charset="0"/>
              </a:rPr>
              <a:t>PUBLIC INFORMATION MEETING</a:t>
            </a:r>
          </a:p>
          <a:p>
            <a:pPr algn="l">
              <a:lnSpc>
                <a:spcPct val="90000"/>
              </a:lnSpc>
            </a:pPr>
            <a:r>
              <a:rPr lang="en-US" sz="3200" dirty="0">
                <a:latin typeface="Transcend" panose="00000500000000000000" pitchFamily="50" charset="0"/>
              </a:rPr>
              <a:t>APRIL 19, 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BE8F9-C9D7-4695-BE73-E601A689C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06307" y="0"/>
            <a:ext cx="6179387" cy="4180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85134-B1C1-483C-B587-35F2F29AE9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Housing Affordability – AEI Study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9156036B-03DE-F4B6-B1B7-F7BF945B6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8226" y="1444883"/>
            <a:ext cx="7902873" cy="5090590"/>
          </a:xfrm>
        </p:spPr>
      </p:pic>
    </p:spTree>
    <p:extLst>
      <p:ext uri="{BB962C8B-B14F-4D97-AF65-F5344CB8AC3E}">
        <p14:creationId xmlns:p14="http://schemas.microsoft.com/office/powerpoint/2010/main" val="26384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Housing 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2782"/>
            <a:ext cx="5093880" cy="4108392"/>
          </a:xfrm>
        </p:spPr>
        <p:txBody>
          <a:bodyPr>
            <a:noAutofit/>
          </a:bodyPr>
          <a:lstStyle/>
          <a:p>
            <a:r>
              <a:rPr lang="en-US" sz="2800" dirty="0"/>
              <a:t>Tax Assessment</a:t>
            </a:r>
          </a:p>
          <a:p>
            <a:pPr lvl="1"/>
            <a:r>
              <a:rPr lang="en-US" sz="2600" dirty="0"/>
              <a:t>Average Single-Family Home: $650,000</a:t>
            </a:r>
          </a:p>
          <a:p>
            <a:pPr lvl="1"/>
            <a:r>
              <a:rPr lang="en-US" sz="2600" dirty="0"/>
              <a:t>Average Townhouse: $690,000</a:t>
            </a:r>
          </a:p>
          <a:p>
            <a:r>
              <a:rPr lang="en-US" sz="2800" dirty="0"/>
              <a:t>Recent teardowns and </a:t>
            </a:r>
            <a:br>
              <a:rPr lang="en-US" sz="2800" dirty="0"/>
            </a:br>
            <a:r>
              <a:rPr lang="en-US" sz="2800" dirty="0"/>
              <a:t>new builds: $1M+ values</a:t>
            </a:r>
          </a:p>
          <a:p>
            <a:r>
              <a:rPr lang="en-US" sz="2800" dirty="0"/>
              <a:t>Loss of small lots and starter homes</a:t>
            </a:r>
          </a:p>
          <a:p>
            <a:pPr lvl="1"/>
            <a:r>
              <a:rPr lang="en-US" sz="2600" dirty="0"/>
              <a:t>Example: 204 Sycamore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28042F-468B-4172-9E3B-19D704D72E3E}"/>
              </a:ext>
            </a:extLst>
          </p:cNvPr>
          <p:cNvGrpSpPr>
            <a:grpSpLocks/>
          </p:cNvGrpSpPr>
          <p:nvPr/>
        </p:nvGrpSpPr>
        <p:grpSpPr>
          <a:xfrm>
            <a:off x="5222115" y="1650248"/>
            <a:ext cx="7019443" cy="5200650"/>
            <a:chOff x="684267" y="236094"/>
            <a:chExt cx="7019443" cy="52006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EB4E40-EA68-4A40-80EC-12828F41D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267" y="236094"/>
              <a:ext cx="7019443" cy="520065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E2A92B1-BC72-4C5B-AB66-61CC5B836EED}"/>
                </a:ext>
              </a:extLst>
            </p:cNvPr>
            <p:cNvSpPr>
              <a:spLocks/>
            </p:cNvSpPr>
            <p:nvPr/>
          </p:nvSpPr>
          <p:spPr>
            <a:xfrm>
              <a:off x="3430313" y="1618248"/>
              <a:ext cx="1527350" cy="117944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1CD46E-9BE5-4562-B5AC-9C1AC0A67D8F}"/>
              </a:ext>
            </a:extLst>
          </p:cNvPr>
          <p:cNvGrpSpPr/>
          <p:nvPr/>
        </p:nvGrpSpPr>
        <p:grpSpPr>
          <a:xfrm>
            <a:off x="5222115" y="1650248"/>
            <a:ext cx="6934200" cy="5214854"/>
            <a:chOff x="5222115" y="1650248"/>
            <a:chExt cx="6934200" cy="52148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B72CA3-81A4-45A3-9C18-11401BCAA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2115" y="1650248"/>
              <a:ext cx="6934200" cy="521485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8E7C5E-0C7E-4328-B0E4-C11465C0C3FF}"/>
                </a:ext>
              </a:extLst>
            </p:cNvPr>
            <p:cNvSpPr/>
            <p:nvPr/>
          </p:nvSpPr>
          <p:spPr>
            <a:xfrm>
              <a:off x="7678724" y="3497432"/>
              <a:ext cx="1527350" cy="117944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F4086D6-CD81-4CE0-8E54-C0B3F547059F}"/>
              </a:ext>
            </a:extLst>
          </p:cNvPr>
          <p:cNvGrpSpPr/>
          <p:nvPr/>
        </p:nvGrpSpPr>
        <p:grpSpPr>
          <a:xfrm>
            <a:off x="4861116" y="1657350"/>
            <a:ext cx="7330885" cy="5200650"/>
            <a:chOff x="4861116" y="1657350"/>
            <a:chExt cx="7330885" cy="52006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30A344-A001-A649-8EA2-229D4AD9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1" y="1657350"/>
              <a:ext cx="6934200" cy="520065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2BD7C5C-EC99-4F11-9271-EBD5867D5AE9}"/>
                </a:ext>
              </a:extLst>
            </p:cNvPr>
            <p:cNvSpPr/>
            <p:nvPr/>
          </p:nvSpPr>
          <p:spPr>
            <a:xfrm>
              <a:off x="4861116" y="1888958"/>
              <a:ext cx="4344958" cy="392732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50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91EBE9D-7A06-46B3-9771-430579FCA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665" y="2159952"/>
            <a:ext cx="8596669" cy="44016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F25F3-0055-4F67-8799-368BE662C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666" y="2159952"/>
            <a:ext cx="8596668" cy="44136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7C92B8-4865-426C-AB71-F16CE49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Housing Affordability Driven </a:t>
            </a:r>
            <a:r>
              <a:rPr lang="en-US">
                <a:solidFill>
                  <a:schemeClr val="tx1"/>
                </a:solidFill>
              </a:rPr>
              <a:t>by Size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1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4635DFF-B19F-0143-8474-E6C3BD6C05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8886593"/>
              </p:ext>
            </p:extLst>
          </p:nvPr>
        </p:nvGraphicFramePr>
        <p:xfrm>
          <a:off x="476250" y="85175"/>
          <a:ext cx="8950243" cy="4863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17F2D1-323F-424E-A46F-3EA05E2C3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261873"/>
              </p:ext>
            </p:extLst>
          </p:nvPr>
        </p:nvGraphicFramePr>
        <p:xfrm>
          <a:off x="809217" y="4821213"/>
          <a:ext cx="8950243" cy="177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3FE064-5F97-42DE-9967-DADDC9E641F8}"/>
              </a:ext>
            </a:extLst>
          </p:cNvPr>
          <p:cNvSpPr/>
          <p:nvPr/>
        </p:nvSpPr>
        <p:spPr>
          <a:xfrm>
            <a:off x="677332" y="4464422"/>
            <a:ext cx="9214014" cy="2034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855A4F-BCAF-4D12-B2CA-7D1418DD2914}"/>
              </a:ext>
            </a:extLst>
          </p:cNvPr>
          <p:cNvGrpSpPr/>
          <p:nvPr/>
        </p:nvGrpSpPr>
        <p:grpSpPr>
          <a:xfrm>
            <a:off x="1017946" y="6060004"/>
            <a:ext cx="3900427" cy="712821"/>
            <a:chOff x="1017946" y="6060004"/>
            <a:chExt cx="3900427" cy="7128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1B4B32-4496-41E5-A066-E1264D7038DC}"/>
                </a:ext>
              </a:extLst>
            </p:cNvPr>
            <p:cNvGrpSpPr/>
            <p:nvPr/>
          </p:nvGrpSpPr>
          <p:grpSpPr>
            <a:xfrm>
              <a:off x="1017946" y="6060004"/>
              <a:ext cx="3900427" cy="712821"/>
              <a:chOff x="1017946" y="6060004"/>
              <a:chExt cx="3900427" cy="71282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7ED29D-809E-4F1F-9972-9ADF082EB08C}"/>
                  </a:ext>
                </a:extLst>
              </p:cNvPr>
              <p:cNvSpPr txBox="1"/>
              <p:nvPr/>
            </p:nvSpPr>
            <p:spPr>
              <a:xfrm>
                <a:off x="1017946" y="6403493"/>
                <a:ext cx="3900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Missing segments of housing needs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FB9AB5D-5933-4B74-B6CD-AB896B1363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0632" y="6060004"/>
                <a:ext cx="0" cy="311901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7EF8C4E-91DF-426C-B1F7-350D6E0A9E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8755" y="6070287"/>
              <a:ext cx="0" cy="31190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68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Way Ahead: Workforce/Attainable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49659"/>
            <a:ext cx="9000067" cy="5408341"/>
          </a:xfrm>
        </p:spPr>
        <p:txBody>
          <a:bodyPr>
            <a:noAutofit/>
          </a:bodyPr>
          <a:lstStyle/>
          <a:p>
            <a:r>
              <a:rPr lang="en-US" sz="2800" dirty="0"/>
              <a:t>Approved workforce housing as part of Salamander in 2007: workforce/teacher housing</a:t>
            </a:r>
          </a:p>
          <a:p>
            <a:pPr lvl="1"/>
            <a:r>
              <a:rPr lang="en-US" sz="2600" dirty="0"/>
              <a:t>Have since said they do not plan to build these as originally approved</a:t>
            </a:r>
          </a:p>
          <a:p>
            <a:r>
              <a:rPr lang="en-US" sz="2800" dirty="0"/>
              <a:t>Working on new Zoning standards to limit tear-down &amp; rebuild situations</a:t>
            </a:r>
          </a:p>
          <a:p>
            <a:r>
              <a:rPr lang="en-US" sz="2800" dirty="0"/>
              <a:t>Based on community input, Comprehensive Plan supports a variety of housing types with an eye toward affordability:</a:t>
            </a:r>
          </a:p>
          <a:p>
            <a:pPr lvl="1"/>
            <a:r>
              <a:rPr lang="en-US" sz="2000" dirty="0"/>
              <a:t>“Maintain a diverse community of attractive neighborhoods that provide quality housing for an even wider range of residents in a style that matches the historic character of the Town.” </a:t>
            </a:r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52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90B6-7986-46BB-9F31-BF028DC2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Mixed-Use-Village (MUV) 2007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55E96-35D3-4A46-AFAC-760BBA1BB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359" y="1523999"/>
            <a:ext cx="5884985" cy="518593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ED8985-8C7F-4C9A-93AE-1C70F7442BEF}"/>
              </a:ext>
            </a:extLst>
          </p:cNvPr>
          <p:cNvSpPr txBox="1">
            <a:spLocks/>
          </p:cNvSpPr>
          <p:nvPr/>
        </p:nvSpPr>
        <p:spPr>
          <a:xfrm>
            <a:off x="677334" y="1722782"/>
            <a:ext cx="3775025" cy="4876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Commercial with workforce housing above</a:t>
            </a:r>
            <a:endParaRPr lang="en-US" sz="2600" dirty="0"/>
          </a:p>
          <a:p>
            <a:r>
              <a:rPr lang="en-US" sz="2600" dirty="0"/>
              <a:t>Faculty Housing to serve Middleburg Charter, Hill School, Foxcroft, etc.</a:t>
            </a:r>
          </a:p>
          <a:p>
            <a:r>
              <a:rPr lang="en-US" sz="2600" dirty="0"/>
              <a:t>Total number of workforce condo </a:t>
            </a:r>
            <a:r>
              <a:rPr lang="en-US" sz="2600"/>
              <a:t>units approved: </a:t>
            </a:r>
            <a:r>
              <a:rPr lang="en-US" sz="2600" dirty="0"/>
              <a:t>60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8712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Way Ahead: Protective Greenbelt Around Middleburg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2"/>
            <a:ext cx="8950243" cy="3717435"/>
          </a:xfrm>
        </p:spPr>
        <p:txBody>
          <a:bodyPr>
            <a:noAutofit/>
          </a:bodyPr>
          <a:lstStyle/>
          <a:p>
            <a:r>
              <a:rPr lang="en-US" sz="2800" dirty="0"/>
              <a:t>Ensured that greenbelt protective area was included in County Comprehensive Plan</a:t>
            </a:r>
          </a:p>
          <a:p>
            <a:r>
              <a:rPr lang="en-US" sz="2800" dirty="0"/>
              <a:t>Town Council has spoken against proposals that conflict with quality of life for Western Loudoun</a:t>
            </a:r>
          </a:p>
          <a:p>
            <a:r>
              <a:rPr lang="en-US" sz="2800" dirty="0"/>
              <a:t>Encouraging and supporting additional conservation easements</a:t>
            </a:r>
          </a:p>
          <a:p>
            <a:endParaRPr lang="en-US" sz="28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Protecting Green Belt Around Middleburg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21D8B0-6140-9A48-B795-5788F3122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09"/>
            <a:ext cx="12191747" cy="6865009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96A1F60-D0B9-3048-FE09-C15DA1BB96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636EED4-75D8-A78A-D607-1F5AFED0E5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9525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Proposals for Annexation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580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Windy Hill Foundation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8950243" cy="4691269"/>
          </a:xfrm>
        </p:spPr>
        <p:txBody>
          <a:bodyPr>
            <a:noAutofit/>
          </a:bodyPr>
          <a:lstStyle/>
          <a:p>
            <a:r>
              <a:rPr lang="en-US" sz="2800" dirty="0"/>
              <a:t>Approximately 33 acres in total</a:t>
            </a:r>
          </a:p>
          <a:p>
            <a:r>
              <a:rPr lang="en-US" sz="2800" dirty="0"/>
              <a:t>Creation of Additional Windy Hill Homes:</a:t>
            </a:r>
          </a:p>
          <a:p>
            <a:pPr lvl="1"/>
            <a:r>
              <a:rPr lang="en-US" sz="2600" dirty="0"/>
              <a:t>20 Age-Restricted (same as </a:t>
            </a:r>
            <a:r>
              <a:rPr lang="en-US" sz="2600" dirty="0" err="1"/>
              <a:t>Levis</a:t>
            </a:r>
            <a:r>
              <a:rPr lang="en-US" sz="2600" dirty="0"/>
              <a:t> Hill House)</a:t>
            </a:r>
          </a:p>
          <a:p>
            <a:pPr lvl="1"/>
            <a:r>
              <a:rPr lang="en-US" sz="2600" dirty="0"/>
              <a:t>40 Subsidized Units (either duplex or quadplex)</a:t>
            </a:r>
          </a:p>
          <a:p>
            <a:r>
              <a:rPr lang="en-US" sz="2800" dirty="0"/>
              <a:t>In early engineering – remainder of property protected through open space easements </a:t>
            </a:r>
          </a:p>
          <a:p>
            <a:r>
              <a:rPr lang="en-US" sz="2800" dirty="0"/>
              <a:t>All Town regulations related to roads, utilities, etc. will be followed:</a:t>
            </a:r>
          </a:p>
          <a:p>
            <a:pPr lvl="1"/>
            <a:r>
              <a:rPr lang="en-US" sz="2600" dirty="0"/>
              <a:t>E.g., Extension of utilities paid by developer</a:t>
            </a:r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4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MEETING OVERVIEW: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8950243" cy="4691269"/>
          </a:xfrm>
        </p:spPr>
        <p:txBody>
          <a:bodyPr>
            <a:noAutofit/>
          </a:bodyPr>
          <a:lstStyle/>
          <a:p>
            <a:r>
              <a:rPr lang="en-US" sz="2800" dirty="0"/>
              <a:t>Challenges Facing Middleburg</a:t>
            </a:r>
          </a:p>
          <a:p>
            <a:r>
              <a:rPr lang="en-US" sz="2800" dirty="0"/>
              <a:t>Proposals for Annexation/BLA</a:t>
            </a:r>
          </a:p>
          <a:p>
            <a:pPr lvl="1"/>
            <a:r>
              <a:rPr lang="en-US" sz="2400" dirty="0"/>
              <a:t>Windy Hill Foundation</a:t>
            </a:r>
          </a:p>
          <a:p>
            <a:pPr lvl="2"/>
            <a:r>
              <a:rPr lang="en-US" sz="2400" dirty="0"/>
              <a:t>(Will then take a 10-minute break)</a:t>
            </a:r>
          </a:p>
          <a:p>
            <a:pPr lvl="1"/>
            <a:r>
              <a:rPr lang="en-US" sz="2400" dirty="0"/>
              <a:t>Homewood Farm (Pettibone Property)</a:t>
            </a:r>
          </a:p>
          <a:p>
            <a:r>
              <a:rPr lang="en-US" sz="2800" dirty="0"/>
              <a:t>Considerations &amp; Next Steps</a:t>
            </a:r>
          </a:p>
          <a:p>
            <a:r>
              <a:rPr lang="en-US" sz="2800" dirty="0"/>
              <a:t>Questions &amp; Answers (at end)</a:t>
            </a:r>
          </a:p>
          <a:p>
            <a:r>
              <a:rPr lang="en-US" sz="2800" b="1" u="sng" dirty="0"/>
              <a:t>Goal of Session</a:t>
            </a:r>
            <a:r>
              <a:rPr lang="en-US" sz="2800" dirty="0"/>
              <a:t>: Provide information, answer questions, obtain feedback – No decisions today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0B5E0-327C-F140-B9B9-24AC3786EF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576" y="1454627"/>
            <a:ext cx="457200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88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92F7C-524B-314B-8ED1-952CFC0DD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913" y="-1297676"/>
            <a:ext cx="14661921" cy="977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1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91E56-8A31-E841-A33B-2C6E4033EA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467" y="-508478"/>
            <a:ext cx="12576934" cy="83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Windy Hill Proposal – Nature of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8950243" cy="4691269"/>
          </a:xfrm>
        </p:spPr>
        <p:txBody>
          <a:bodyPr>
            <a:noAutofit/>
          </a:bodyPr>
          <a:lstStyle/>
          <a:p>
            <a:r>
              <a:rPr lang="en-US" sz="3200" dirty="0"/>
              <a:t>Will be managed like other Windy Hill properties</a:t>
            </a:r>
          </a:p>
          <a:p>
            <a:r>
              <a:rPr lang="en-US" sz="3200" dirty="0"/>
              <a:t>Income-limits based on Area Median Income (AMI) for Loudoun County</a:t>
            </a:r>
          </a:p>
          <a:p>
            <a:r>
              <a:rPr lang="en-US" sz="3200" dirty="0"/>
              <a:t>Leased, not owned</a:t>
            </a:r>
          </a:p>
          <a:p>
            <a:r>
              <a:rPr lang="en-US" sz="3200" dirty="0"/>
              <a:t>Trails, services, access to community space</a:t>
            </a:r>
          </a:p>
          <a:p>
            <a:endParaRPr lang="en-US" sz="28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1FEF4B1-74BF-0599-78BE-DFE6F26959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E3FE96E-1B5B-A82B-64B3-BF07E4C6F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5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Quick Break – 10 minutes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2293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Proposals for Annexation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8500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Homewood Farm </a:t>
            </a:r>
            <a:r>
              <a:rPr lang="en-US" sz="3200" dirty="0">
                <a:solidFill>
                  <a:schemeClr val="tx1"/>
                </a:solidFill>
              </a:rPr>
              <a:t>(former Pettibone Property)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8950243" cy="4691269"/>
          </a:xfrm>
        </p:spPr>
        <p:txBody>
          <a:bodyPr>
            <a:noAutofit/>
          </a:bodyPr>
          <a:lstStyle/>
          <a:p>
            <a:r>
              <a:rPr lang="en-US" sz="2800" dirty="0"/>
              <a:t>Approximately 212 acres outside Town limits on Foxcroft Rd., east of Salamander and Wolver Hill</a:t>
            </a:r>
          </a:p>
          <a:p>
            <a:pPr lvl="1"/>
            <a:r>
              <a:rPr lang="en-US" sz="2600" dirty="0"/>
              <a:t>Property already has 15 acres in Town</a:t>
            </a:r>
          </a:p>
          <a:p>
            <a:r>
              <a:rPr lang="en-US" sz="2800" dirty="0"/>
              <a:t>Annexation of approximately 22 acres into Town</a:t>
            </a:r>
          </a:p>
          <a:p>
            <a:pPr lvl="1"/>
            <a:r>
              <a:rPr lang="en-US" sz="2600" dirty="0"/>
              <a:t>Remaining 190 acres would be placed in </a:t>
            </a:r>
            <a:br>
              <a:rPr lang="en-US" sz="2600" dirty="0"/>
            </a:br>
            <a:r>
              <a:rPr lang="en-US" sz="2600" b="1" u="sng" dirty="0"/>
              <a:t>permanent open space conservation easement</a:t>
            </a:r>
          </a:p>
          <a:p>
            <a:r>
              <a:rPr lang="en-US" sz="2800" dirty="0"/>
              <a:t>Access off Foxcroft Road</a:t>
            </a:r>
          </a:p>
          <a:p>
            <a:pPr lvl="1"/>
            <a:r>
              <a:rPr lang="en-US" sz="2400" dirty="0"/>
              <a:t>No access from Route 50</a:t>
            </a:r>
          </a:p>
          <a:p>
            <a:pPr marL="0" indent="0">
              <a:buNone/>
            </a:pPr>
            <a:endParaRPr lang="en-US" sz="30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9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D3095-1468-C04B-B5FA-DA12A6AEC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7455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A252B-7AFE-8015-D0EB-5FFE9C44B1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85" y="-306890"/>
            <a:ext cx="11791070" cy="870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63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Homewood Farm </a:t>
            </a:r>
            <a:r>
              <a:rPr lang="en-US" sz="3200" dirty="0">
                <a:solidFill>
                  <a:schemeClr val="tx1"/>
                </a:solidFill>
              </a:rPr>
              <a:t>(former Pettibone Property)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14007"/>
            <a:ext cx="8950243" cy="5343993"/>
          </a:xfrm>
        </p:spPr>
        <p:txBody>
          <a:bodyPr>
            <a:noAutofit/>
          </a:bodyPr>
          <a:lstStyle/>
          <a:p>
            <a:r>
              <a:rPr lang="en-US" sz="2800" dirty="0"/>
              <a:t>If Annexed:</a:t>
            </a:r>
          </a:p>
          <a:p>
            <a:pPr lvl="1"/>
            <a:r>
              <a:rPr lang="en-US" sz="2600" dirty="0"/>
              <a:t>Proposed 66 Units in-Town</a:t>
            </a:r>
          </a:p>
          <a:p>
            <a:pPr lvl="2"/>
            <a:r>
              <a:rPr lang="en-US" sz="2400" dirty="0"/>
              <a:t>48 condo units (1, 2, and 3 bedroom)</a:t>
            </a:r>
          </a:p>
          <a:p>
            <a:pPr lvl="3"/>
            <a:r>
              <a:rPr lang="en-US" sz="2200" dirty="0"/>
              <a:t>Multifamily buildings maximum of 2-3 stories</a:t>
            </a:r>
          </a:p>
          <a:p>
            <a:pPr lvl="2"/>
            <a:r>
              <a:rPr lang="en-US" sz="2400" dirty="0"/>
              <a:t>8 townhouse units</a:t>
            </a:r>
          </a:p>
          <a:p>
            <a:pPr lvl="2"/>
            <a:r>
              <a:rPr lang="en-US" sz="2400" dirty="0"/>
              <a:t>10 single family cottage style homes</a:t>
            </a:r>
          </a:p>
          <a:p>
            <a:pPr lvl="2"/>
            <a:r>
              <a:rPr lang="en-US" sz="2400" dirty="0"/>
              <a:t>Remaining 190 acres in conservation easement</a:t>
            </a:r>
            <a:endParaRPr lang="en-US" sz="400" dirty="0"/>
          </a:p>
          <a:p>
            <a:pPr lvl="1"/>
            <a:r>
              <a:rPr lang="en-US" sz="2600" dirty="0"/>
              <a:t>Limited commercial use in existing, renovated barn</a:t>
            </a:r>
          </a:p>
          <a:p>
            <a:endParaRPr lang="en-US" sz="30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Facing Middleburg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B76B2-0DE2-4360-AA8B-6B730AC71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6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646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Homewood Farm </a:t>
            </a:r>
            <a:r>
              <a:rPr lang="en-US" sz="3200" dirty="0">
                <a:solidFill>
                  <a:schemeClr val="tx1"/>
                </a:solidFill>
              </a:rPr>
              <a:t>(former Pettibone Property)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14007"/>
            <a:ext cx="8950243" cy="5343993"/>
          </a:xfrm>
        </p:spPr>
        <p:txBody>
          <a:bodyPr>
            <a:noAutofit/>
          </a:bodyPr>
          <a:lstStyle/>
          <a:p>
            <a:r>
              <a:rPr lang="en-US" sz="2800" dirty="0"/>
              <a:t>If Not Annexed:</a:t>
            </a:r>
          </a:p>
          <a:p>
            <a:pPr lvl="1"/>
            <a:r>
              <a:rPr lang="en-US" sz="2600" dirty="0"/>
              <a:t>Could develop like Banbury Cross – 14 by-right lots [clustered homes and rural economy lot(s)], and/or AR-2 commercial/ag uses</a:t>
            </a:r>
          </a:p>
          <a:p>
            <a:pPr lvl="1"/>
            <a:r>
              <a:rPr lang="en-US" sz="2600" dirty="0"/>
              <a:t>Individual well/septic systems</a:t>
            </a:r>
          </a:p>
          <a:p>
            <a:pPr lvl="1"/>
            <a:r>
              <a:rPr lang="en-US" sz="2600" dirty="0"/>
              <a:t>No Town control over uses, design standards, zoning, light/noise pollution, traffic or other Town ordinances</a:t>
            </a:r>
          </a:p>
          <a:p>
            <a:endParaRPr lang="en-US" sz="30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D4F5E-56D5-9E49-8291-2961D4415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71"/>
          <a:stretch/>
        </p:blipFill>
        <p:spPr>
          <a:xfrm>
            <a:off x="-1657349" y="0"/>
            <a:ext cx="1384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3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D48D890-F740-ACF7-2725-7688A729D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1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6B8CAB4-0BFD-DA78-70F2-AD5539C02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81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2659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Considerations Related to Boundary Line Adjustments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0500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BC244-D8F3-DE45-ABA9-47D2D740E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9C2DBBB-C14A-4CFC-ADB2-BC1300598F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A57D171-031E-CDBC-EFC1-CE59F281D5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Considerations: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2"/>
            <a:ext cx="8950243" cy="4525618"/>
          </a:xfrm>
        </p:spPr>
        <p:txBody>
          <a:bodyPr>
            <a:noAutofit/>
          </a:bodyPr>
          <a:lstStyle/>
          <a:p>
            <a:r>
              <a:rPr lang="en-US" sz="2800" dirty="0"/>
              <a:t>Town Operations</a:t>
            </a:r>
          </a:p>
          <a:p>
            <a:pPr lvl="1"/>
            <a:r>
              <a:rPr lang="en-US" sz="2600" dirty="0"/>
              <a:t>Sufficient water/sewer capacity</a:t>
            </a:r>
          </a:p>
          <a:p>
            <a:pPr lvl="1"/>
            <a:r>
              <a:rPr lang="en-US" sz="2600" dirty="0"/>
              <a:t>No capital expenditures paid by Town</a:t>
            </a:r>
          </a:p>
          <a:p>
            <a:pPr lvl="1"/>
            <a:r>
              <a:rPr lang="en-US" sz="2600" dirty="0"/>
              <a:t>Future operational considerations</a:t>
            </a:r>
          </a:p>
          <a:p>
            <a:pPr lvl="2"/>
            <a:r>
              <a:rPr lang="en-US" sz="2400" dirty="0"/>
              <a:t>Revenues may offset</a:t>
            </a:r>
          </a:p>
          <a:p>
            <a:pPr lvl="1"/>
            <a:r>
              <a:rPr lang="en-US" sz="2600" dirty="0"/>
              <a:t>Connection fees apply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Impact on Traffic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Work w/ VDOT to assess &amp; address</a:t>
            </a:r>
          </a:p>
          <a:p>
            <a:r>
              <a:rPr lang="en-US" sz="2800" dirty="0"/>
              <a:t>Need for Pedestrian Connectivity</a:t>
            </a:r>
          </a:p>
          <a:p>
            <a:endParaRPr lang="en-US" sz="28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5" name="Picture 4" descr="A red fire hydrant in the grass&#10;&#10;Description automatically generated">
            <a:extLst>
              <a:ext uri="{FF2B5EF4-FFF2-40B4-BE49-F238E27FC236}">
                <a16:creationId xmlns:a16="http://schemas.microsoft.com/office/drawing/2014/main" id="{6C18F991-3C18-6D45-A0AB-5C16A928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84232" y="2328718"/>
            <a:ext cx="4139648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3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17F2D1-323F-424E-A46F-3EA05E2C3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523641"/>
              </p:ext>
            </p:extLst>
          </p:nvPr>
        </p:nvGraphicFramePr>
        <p:xfrm>
          <a:off x="809217" y="4821213"/>
          <a:ext cx="8950243" cy="177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3FE064-5F97-42DE-9967-DADDC9E641F8}"/>
              </a:ext>
            </a:extLst>
          </p:cNvPr>
          <p:cNvSpPr/>
          <p:nvPr/>
        </p:nvSpPr>
        <p:spPr>
          <a:xfrm>
            <a:off x="677332" y="4464422"/>
            <a:ext cx="9214014" cy="2034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D12C233D-0AE2-43CD-BAB0-54F2EAF43358}"/>
              </a:ext>
            </a:extLst>
          </p:cNvPr>
          <p:cNvGraphicFramePr>
            <a:graphicFrameLocks/>
          </p:cNvGraphicFramePr>
          <p:nvPr/>
        </p:nvGraphicFramePr>
        <p:xfrm>
          <a:off x="503857" y="149290"/>
          <a:ext cx="8769787" cy="481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EEA7048-07DB-4AA1-BA15-6EBA631A961A}"/>
              </a:ext>
            </a:extLst>
          </p:cNvPr>
          <p:cNvGrpSpPr/>
          <p:nvPr/>
        </p:nvGrpSpPr>
        <p:grpSpPr>
          <a:xfrm>
            <a:off x="1397686" y="6057831"/>
            <a:ext cx="4256293" cy="657334"/>
            <a:chOff x="1397686" y="6057831"/>
            <a:chExt cx="4256293" cy="6573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1B4B32-4496-41E5-A066-E1264D7038DC}"/>
                </a:ext>
              </a:extLst>
            </p:cNvPr>
            <p:cNvGrpSpPr/>
            <p:nvPr/>
          </p:nvGrpSpPr>
          <p:grpSpPr>
            <a:xfrm>
              <a:off x="1397686" y="6057831"/>
              <a:ext cx="4256293" cy="657334"/>
              <a:chOff x="1409409" y="6060004"/>
              <a:chExt cx="4256293" cy="65733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7ED29D-809E-4F1F-9972-9ADF082EB08C}"/>
                  </a:ext>
                </a:extLst>
              </p:cNvPr>
              <p:cNvSpPr txBox="1"/>
              <p:nvPr/>
            </p:nvSpPr>
            <p:spPr>
              <a:xfrm>
                <a:off x="1409409" y="6348006"/>
                <a:ext cx="4256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Missing segment of housing addressed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FB9AB5D-5933-4B74-B6CD-AB896B1363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0632" y="6060004"/>
                <a:ext cx="0" cy="311901"/>
              </a:xfrm>
              <a:prstGeom prst="straightConnector1">
                <a:avLst/>
              </a:prstGeom>
              <a:ln w="3492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303876-1B6E-4E33-8669-9B1523DDF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140" y="6058381"/>
              <a:ext cx="0" cy="311901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6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2659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Steps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3467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2"/>
            <a:ext cx="8950243" cy="4525618"/>
          </a:xfrm>
        </p:spPr>
        <p:txBody>
          <a:bodyPr>
            <a:noAutofit/>
          </a:bodyPr>
          <a:lstStyle/>
          <a:p>
            <a:r>
              <a:rPr lang="en-US" sz="2800" dirty="0"/>
              <a:t>Question and Answer Session</a:t>
            </a:r>
          </a:p>
          <a:p>
            <a:r>
              <a:rPr lang="en-US" sz="2800" dirty="0"/>
              <a:t>Continual Input from Community</a:t>
            </a:r>
          </a:p>
          <a:p>
            <a:pPr lvl="1"/>
            <a:r>
              <a:rPr lang="en-US" sz="2600" dirty="0"/>
              <a:t>Online: </a:t>
            </a:r>
            <a:r>
              <a:rPr lang="en-US" sz="2600" dirty="0" err="1"/>
              <a:t>middleburgva.gov</a:t>
            </a:r>
            <a:r>
              <a:rPr lang="en-US" sz="2600" dirty="0"/>
              <a:t>/input</a:t>
            </a:r>
          </a:p>
          <a:p>
            <a:pPr lvl="1"/>
            <a:r>
              <a:rPr lang="en-US" sz="2600" dirty="0"/>
              <a:t>Email: </a:t>
            </a:r>
            <a:r>
              <a:rPr lang="en-US" sz="2600" dirty="0">
                <a:hlinkClick r:id="rId3"/>
              </a:rPr>
              <a:t>townclerk@middleburgva.gov</a:t>
            </a:r>
            <a:endParaRPr lang="en-US" sz="2600" dirty="0"/>
          </a:p>
          <a:p>
            <a:pPr lvl="1"/>
            <a:r>
              <a:rPr lang="en-US" sz="2600" dirty="0"/>
              <a:t>Phone: 540-687-5152</a:t>
            </a:r>
          </a:p>
          <a:p>
            <a:pPr lvl="1"/>
            <a:r>
              <a:rPr lang="en-US" sz="2600" dirty="0"/>
              <a:t>Town Council Meetings: 2</a:t>
            </a:r>
            <a:r>
              <a:rPr lang="en-US" sz="2600" baseline="30000" dirty="0"/>
              <a:t>nd</a:t>
            </a:r>
            <a:r>
              <a:rPr lang="en-US" sz="2600" dirty="0"/>
              <a:t> &amp; 4</a:t>
            </a:r>
            <a:r>
              <a:rPr lang="en-US" sz="2600" baseline="30000" dirty="0"/>
              <a:t>th</a:t>
            </a:r>
            <a:r>
              <a:rPr lang="en-US" sz="2600" dirty="0"/>
              <a:t> Thursdays @ 6pm</a:t>
            </a:r>
          </a:p>
          <a:p>
            <a:r>
              <a:rPr lang="en-US" sz="2800" dirty="0"/>
              <a:t>Follow-up meeting: coming weeks</a:t>
            </a:r>
          </a:p>
          <a:p>
            <a:pPr lvl="1"/>
            <a:r>
              <a:rPr lang="en-US" sz="2600" dirty="0"/>
              <a:t>Next several Council meetings will have dedicated public comment portion on BLA process and input</a:t>
            </a:r>
          </a:p>
          <a:p>
            <a:endParaRPr lang="en-US" sz="2800" dirty="0"/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B55A5-D838-0143-B6F0-07EC739AB8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432" y="787400"/>
            <a:ext cx="3301999" cy="33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9DCF85-ACCA-4956-9DDF-C4F2A83A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Character of our Town &amp;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76627-6E55-4C6B-B003-3CD796547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64676"/>
            <a:ext cx="3801404" cy="2672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8A4A7-5769-4235-B8BA-BE2062A122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8" y="4423995"/>
            <a:ext cx="3083169" cy="2312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15708-4E3D-4D94-9952-332148706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760" y="1729270"/>
            <a:ext cx="4522086" cy="2543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1153E0-0F68-459D-8109-0465A693A0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738" y="1498600"/>
            <a:ext cx="2566988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6238F-66A6-4294-AB1A-0A8F5ED17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204" y="4982703"/>
            <a:ext cx="3836052" cy="1667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F3E1D8-0BA4-4377-8BA4-129CD2ECFF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953" y="3795930"/>
            <a:ext cx="3868614" cy="29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6E29984-CB06-4D5A-BD7C-5FF022D3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78655-7385-4BB8-8160-88888E68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265990" cy="3469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&amp; Answers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634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Growth and Land Use Pressures Around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2783"/>
            <a:ext cx="4259144" cy="4691269"/>
          </a:xfrm>
        </p:spPr>
        <p:txBody>
          <a:bodyPr>
            <a:noAutofit/>
          </a:bodyPr>
          <a:lstStyle/>
          <a:p>
            <a:r>
              <a:rPr lang="en-US" sz="2000" dirty="0"/>
              <a:t>Loudoun’s growth continues to push westward</a:t>
            </a:r>
          </a:p>
          <a:p>
            <a:r>
              <a:rPr lang="en-US" sz="2000" dirty="0"/>
              <a:t>Negative consequences for our community:</a:t>
            </a:r>
          </a:p>
          <a:p>
            <a:pPr lvl="1"/>
            <a:r>
              <a:rPr lang="en-US" sz="2000" dirty="0"/>
              <a:t>Cluster development and encroachment</a:t>
            </a:r>
            <a:endParaRPr lang="en-US" sz="1800" dirty="0"/>
          </a:p>
          <a:p>
            <a:pPr lvl="1"/>
            <a:r>
              <a:rPr lang="en-US" sz="2000" dirty="0"/>
              <a:t>Data Centers in Lenah</a:t>
            </a:r>
          </a:p>
          <a:p>
            <a:pPr lvl="1"/>
            <a:r>
              <a:rPr lang="en-US" sz="2000" dirty="0"/>
              <a:t>By-right development under Loudoun County Zoning</a:t>
            </a:r>
          </a:p>
          <a:p>
            <a:r>
              <a:rPr lang="en-US" sz="2200" dirty="0"/>
              <a:t>County Zoning Rewrite</a:t>
            </a:r>
          </a:p>
          <a:p>
            <a:pPr lvl="1"/>
            <a:r>
              <a:rPr lang="en-US" sz="2000" dirty="0"/>
              <a:t>Cannot trust that the County will solve these problems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24D3A-6B25-4ADE-A87E-6763978B7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590" y="1415441"/>
            <a:ext cx="3969708" cy="3931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33BE1-157C-41AC-82AB-E2EF4E1892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07" y="3913627"/>
            <a:ext cx="3969708" cy="28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61626-5A25-9E4C-AF0C-05A62A6C0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121" y="-239435"/>
            <a:ext cx="12393121" cy="752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48402-EB6D-7647-B03A-FCC6B235E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121" y="-239435"/>
            <a:ext cx="12393121" cy="7524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893D1-7215-0042-A831-D6076437A5E6}"/>
              </a:ext>
            </a:extLst>
          </p:cNvPr>
          <p:cNvSpPr txBox="1"/>
          <p:nvPr/>
        </p:nvSpPr>
        <p:spPr>
          <a:xfrm rot="1546979">
            <a:off x="3815466" y="2407583"/>
            <a:ext cx="456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</a:rPr>
              <a:t>Route 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E1B88-C4B0-BA4E-A2CC-9036BB138D8D}"/>
              </a:ext>
            </a:extLst>
          </p:cNvPr>
          <p:cNvSpPr txBox="1"/>
          <p:nvPr/>
        </p:nvSpPr>
        <p:spPr>
          <a:xfrm>
            <a:off x="10795258" y="3111948"/>
            <a:ext cx="127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highlight>
                  <a:srgbClr val="C0C0C0"/>
                </a:highlight>
              </a:rPr>
              <a:t>606/ Loudoun </a:t>
            </a:r>
            <a:r>
              <a:rPr lang="en-US" sz="2000" dirty="0" err="1">
                <a:solidFill>
                  <a:srgbClr val="FF0000"/>
                </a:solidFill>
                <a:highlight>
                  <a:srgbClr val="C0C0C0"/>
                </a:highlight>
              </a:rPr>
              <a:t>Cty</a:t>
            </a:r>
            <a:r>
              <a:rPr lang="en-US" sz="2000" dirty="0">
                <a:solidFill>
                  <a:srgbClr val="FF0000"/>
                </a:solidFill>
                <a:highlight>
                  <a:srgbClr val="C0C0C0"/>
                </a:highlight>
              </a:rPr>
              <a:t> Pkwy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7B82C-1E10-0249-B9E3-CAA59B754380}"/>
              </a:ext>
            </a:extLst>
          </p:cNvPr>
          <p:cNvSpPr txBox="1"/>
          <p:nvPr/>
        </p:nvSpPr>
        <p:spPr>
          <a:xfrm>
            <a:off x="10342606" y="6224954"/>
            <a:ext cx="108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2002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F22BD-3F91-6A40-B324-99DBA46F0730}"/>
              </a:ext>
            </a:extLst>
          </p:cNvPr>
          <p:cNvSpPr txBox="1"/>
          <p:nvPr/>
        </p:nvSpPr>
        <p:spPr>
          <a:xfrm>
            <a:off x="10600513" y="6224954"/>
            <a:ext cx="108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2021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FBAB7-B5B5-6E92-5DFB-B0427D47052B}"/>
              </a:ext>
            </a:extLst>
          </p:cNvPr>
          <p:cNvSpPr txBox="1"/>
          <p:nvPr/>
        </p:nvSpPr>
        <p:spPr>
          <a:xfrm>
            <a:off x="454918" y="2413337"/>
            <a:ext cx="1277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highlight>
                  <a:srgbClr val="C0C0C0"/>
                </a:highlight>
              </a:rPr>
              <a:t>Route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849DA-2900-536E-4EA2-71917FB54CA2}"/>
              </a:ext>
            </a:extLst>
          </p:cNvPr>
          <p:cNvSpPr txBox="1"/>
          <p:nvPr/>
        </p:nvSpPr>
        <p:spPr>
          <a:xfrm>
            <a:off x="1003558" y="71288"/>
            <a:ext cx="1277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highlight>
                  <a:srgbClr val="C0C0C0"/>
                </a:highlight>
              </a:rPr>
              <a:t>Gilbert’s</a:t>
            </a:r>
          </a:p>
          <a:p>
            <a:r>
              <a:rPr lang="en-US" sz="2000" dirty="0">
                <a:solidFill>
                  <a:srgbClr val="FF0000"/>
                </a:solidFill>
                <a:highlight>
                  <a:srgbClr val="C0C0C0"/>
                </a:highlight>
              </a:rPr>
              <a:t>Corner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F001A2-0426-1866-E08F-2AD5B6E96732}"/>
              </a:ext>
            </a:extLst>
          </p:cNvPr>
          <p:cNvCxnSpPr/>
          <p:nvPr/>
        </p:nvCxnSpPr>
        <p:spPr>
          <a:xfrm flipH="1">
            <a:off x="454918" y="550961"/>
            <a:ext cx="5486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7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AR-2 County Zoning – Permitted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557131"/>
            <a:ext cx="11869980" cy="5222129"/>
          </a:xfrm>
          <a:solidFill>
            <a:schemeClr val="bg1"/>
          </a:solidFill>
        </p:spPr>
        <p:txBody>
          <a:bodyPr numCol="3">
            <a:noAutofit/>
          </a:bodyPr>
          <a:lstStyle/>
          <a:p>
            <a:pPr lvl="1"/>
            <a:r>
              <a:rPr lang="en-US" sz="1800" dirty="0"/>
              <a:t>Animal Husbandry</a:t>
            </a:r>
          </a:p>
          <a:p>
            <a:pPr lvl="1"/>
            <a:r>
              <a:rPr lang="en-US" sz="1800" dirty="0"/>
              <a:t>Agricultural Processing</a:t>
            </a:r>
          </a:p>
          <a:p>
            <a:pPr lvl="1"/>
            <a:r>
              <a:rPr lang="en-US" sz="1800" dirty="0"/>
              <a:t>Agri-Education</a:t>
            </a:r>
          </a:p>
          <a:p>
            <a:pPr lvl="1"/>
            <a:r>
              <a:rPr lang="en-US" sz="1800" dirty="0"/>
              <a:t>Animal Care Business</a:t>
            </a:r>
          </a:p>
          <a:p>
            <a:pPr lvl="1"/>
            <a:r>
              <a:rPr lang="en-US" sz="1800" dirty="0" err="1"/>
              <a:t>Agritainment</a:t>
            </a:r>
            <a:r>
              <a:rPr lang="en-US" sz="1800" dirty="0"/>
              <a:t>/Eco-tourism</a:t>
            </a:r>
          </a:p>
          <a:p>
            <a:pPr lvl="1"/>
            <a:r>
              <a:rPr lang="en-US" sz="1800" dirty="0"/>
              <a:t>Commercial Winery </a:t>
            </a:r>
          </a:p>
          <a:p>
            <a:pPr lvl="1"/>
            <a:r>
              <a:rPr lang="en-US" sz="1800" dirty="0"/>
              <a:t>Custom operators</a:t>
            </a:r>
          </a:p>
          <a:p>
            <a:pPr lvl="1"/>
            <a:r>
              <a:rPr lang="en-US" sz="1800" dirty="0"/>
              <a:t>Direct to customer sales / PYO use</a:t>
            </a:r>
          </a:p>
          <a:p>
            <a:pPr lvl="1"/>
            <a:r>
              <a:rPr lang="en-US" sz="1800" dirty="0"/>
              <a:t>Equestrian Event Facility</a:t>
            </a:r>
          </a:p>
          <a:p>
            <a:pPr lvl="1"/>
            <a:r>
              <a:rPr lang="en-US" sz="1800" dirty="0"/>
              <a:t>Farm Co-ops</a:t>
            </a:r>
          </a:p>
          <a:p>
            <a:pPr lvl="1"/>
            <a:r>
              <a:rPr lang="en-US" sz="1800" dirty="0"/>
              <a:t>Farm Machinery Repair</a:t>
            </a:r>
          </a:p>
          <a:p>
            <a:pPr lvl="1"/>
            <a:r>
              <a:rPr lang="en-US" sz="1800" dirty="0"/>
              <a:t>Farm Markets</a:t>
            </a:r>
          </a:p>
          <a:p>
            <a:pPr lvl="1"/>
            <a:r>
              <a:rPr lang="en-US" sz="1800" dirty="0"/>
              <a:t>Feedlot</a:t>
            </a:r>
          </a:p>
          <a:p>
            <a:pPr lvl="1"/>
            <a:r>
              <a:rPr lang="en-US" sz="1800" dirty="0"/>
              <a:t>Limited Brewery</a:t>
            </a:r>
          </a:p>
          <a:p>
            <a:pPr lvl="1"/>
            <a:r>
              <a:rPr lang="en-US" sz="1800" dirty="0"/>
              <a:t>Nursery, production</a:t>
            </a:r>
          </a:p>
          <a:p>
            <a:pPr lvl="1"/>
            <a:r>
              <a:rPr lang="en-US" sz="1800" dirty="0"/>
              <a:t>Pet farms</a:t>
            </a:r>
          </a:p>
          <a:p>
            <a:pPr lvl="1"/>
            <a:r>
              <a:rPr lang="en-US" sz="1800" dirty="0"/>
              <a:t>Retail Shops/Restaurant</a:t>
            </a:r>
          </a:p>
          <a:p>
            <a:pPr lvl="1"/>
            <a:r>
              <a:rPr lang="en-US" sz="1800" dirty="0"/>
              <a:t>Stable, Livery</a:t>
            </a:r>
          </a:p>
          <a:p>
            <a:pPr lvl="1"/>
            <a:r>
              <a:rPr lang="en-US" sz="1800" dirty="0"/>
              <a:t>Stable, Private</a:t>
            </a:r>
          </a:p>
          <a:p>
            <a:pPr lvl="1"/>
            <a:r>
              <a:rPr lang="en-US" sz="1800" dirty="0"/>
              <a:t>Vet Services</a:t>
            </a:r>
          </a:p>
          <a:p>
            <a:pPr lvl="1"/>
            <a:r>
              <a:rPr lang="en-US" sz="1800" dirty="0"/>
              <a:t>Virginia Farm Winery</a:t>
            </a:r>
          </a:p>
          <a:p>
            <a:pPr lvl="1"/>
            <a:r>
              <a:rPr lang="en-US" sz="1800" dirty="0"/>
              <a:t>Wayside Stand</a:t>
            </a:r>
          </a:p>
          <a:p>
            <a:pPr lvl="1"/>
            <a:r>
              <a:rPr lang="en-US" sz="1800" dirty="0"/>
              <a:t>Agricultural research facility</a:t>
            </a:r>
          </a:p>
          <a:p>
            <a:pPr lvl="1"/>
            <a:r>
              <a:rPr lang="en-US" sz="1800" dirty="0"/>
              <a:t>Central farm distribution hub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Portable dwelling/trailer construction</a:t>
            </a:r>
          </a:p>
          <a:p>
            <a:pPr lvl="1"/>
            <a:r>
              <a:rPr lang="en-US" sz="1800" dirty="0"/>
              <a:t>Co-housing</a:t>
            </a:r>
          </a:p>
          <a:p>
            <a:pPr lvl="1"/>
            <a:r>
              <a:rPr lang="en-US" sz="1800" dirty="0"/>
              <a:t>Arboretum</a:t>
            </a:r>
          </a:p>
          <a:p>
            <a:pPr lvl="1"/>
            <a:r>
              <a:rPr lang="en-US" sz="1800" dirty="0"/>
              <a:t>Botanical garden</a:t>
            </a:r>
          </a:p>
          <a:p>
            <a:pPr lvl="1"/>
            <a:r>
              <a:rPr lang="en-US" sz="1800" dirty="0"/>
              <a:t>Community/regional park</a:t>
            </a:r>
          </a:p>
          <a:p>
            <a:pPr lvl="1"/>
            <a:r>
              <a:rPr lang="en-US" sz="1800" dirty="0"/>
              <a:t>Fire/Rescue/Police Station</a:t>
            </a:r>
          </a:p>
          <a:p>
            <a:pPr lvl="1"/>
            <a:r>
              <a:rPr lang="en-US" sz="1800" dirty="0"/>
              <a:t>Church/religious building</a:t>
            </a:r>
          </a:p>
          <a:p>
            <a:pPr lvl="1"/>
            <a:r>
              <a:rPr lang="en-US" sz="1800" dirty="0"/>
              <a:t>Rural corporate retreat</a:t>
            </a:r>
          </a:p>
          <a:p>
            <a:pPr lvl="1"/>
            <a:r>
              <a:rPr lang="en-US" sz="1800" dirty="0"/>
              <a:t>Rural recreation establishment</a:t>
            </a:r>
          </a:p>
          <a:p>
            <a:pPr lvl="1"/>
            <a:r>
              <a:rPr lang="en-US" sz="1800" dirty="0"/>
              <a:t>Country Inn (up to 100 people)</a:t>
            </a:r>
          </a:p>
          <a:p>
            <a:pPr lvl="1"/>
            <a:r>
              <a:rPr lang="en-US" sz="1800" dirty="0"/>
              <a:t>Cellular tower</a:t>
            </a:r>
          </a:p>
        </p:txBody>
      </p:sp>
    </p:spTree>
    <p:extLst>
      <p:ext uri="{BB962C8B-B14F-4D97-AF65-F5344CB8AC3E}">
        <p14:creationId xmlns:p14="http://schemas.microsoft.com/office/powerpoint/2010/main" val="30792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Growth and Land Use Pressures Around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3981753" cy="4691269"/>
          </a:xfrm>
        </p:spPr>
        <p:txBody>
          <a:bodyPr>
            <a:noAutofit/>
          </a:bodyPr>
          <a:lstStyle/>
          <a:p>
            <a:r>
              <a:rPr lang="en-US" sz="2800" dirty="0"/>
              <a:t>Property owners along Town boundaries have expressed desire to develop properties</a:t>
            </a:r>
          </a:p>
          <a:p>
            <a:r>
              <a:rPr lang="en-US" sz="2800" dirty="0"/>
              <a:t>Town can only directly control </a:t>
            </a:r>
            <a:br>
              <a:rPr lang="en-US" sz="2800" dirty="0"/>
            </a:br>
            <a:r>
              <a:rPr lang="en-US" sz="2800" dirty="0"/>
              <a:t>what is inside the Town limits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pic>
        <p:nvPicPr>
          <p:cNvPr id="5" name="Picture 4" descr="A picture containing grass, building, outdoor, dome&#10;&#10;Description automatically generated">
            <a:extLst>
              <a:ext uri="{FF2B5EF4-FFF2-40B4-BE49-F238E27FC236}">
                <a16:creationId xmlns:a16="http://schemas.microsoft.com/office/drawing/2014/main" id="{5103B29D-790E-F742-B704-09F2BE2AD4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006" y="1389743"/>
            <a:ext cx="7286994" cy="5468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396AE-A79C-3846-829E-E3A04D83E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006" y="1389742"/>
            <a:ext cx="7286994" cy="5468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B49FB-7215-2401-A406-D51D36B84C2F}"/>
              </a:ext>
            </a:extLst>
          </p:cNvPr>
          <p:cNvSpPr txBox="1"/>
          <p:nvPr/>
        </p:nvSpPr>
        <p:spPr>
          <a:xfrm>
            <a:off x="4558846" y="6445884"/>
            <a:ext cx="7532914" cy="338554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Examples of By-Right Commercial Development under Loudoun County Zoning</a:t>
            </a:r>
          </a:p>
        </p:txBody>
      </p:sp>
    </p:spTree>
    <p:extLst>
      <p:ext uri="{BB962C8B-B14F-4D97-AF65-F5344CB8AC3E}">
        <p14:creationId xmlns:p14="http://schemas.microsoft.com/office/powerpoint/2010/main" val="18291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AF48-E033-46A5-94C2-0D41C8A2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14013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Housing 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CB31-A989-4C68-A3BD-7F61AEF4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22783"/>
            <a:ext cx="10292969" cy="2723322"/>
          </a:xfrm>
        </p:spPr>
        <p:txBody>
          <a:bodyPr>
            <a:noAutofit/>
          </a:bodyPr>
          <a:lstStyle/>
          <a:p>
            <a:r>
              <a:rPr lang="en-US" sz="2800" dirty="0"/>
              <a:t>Lack of supply of entry-level homes to buy or rent</a:t>
            </a:r>
          </a:p>
          <a:p>
            <a:r>
              <a:rPr lang="en-US" sz="2800" dirty="0"/>
              <a:t>Need for workforce housing:</a:t>
            </a:r>
          </a:p>
          <a:p>
            <a:pPr lvl="1"/>
            <a:r>
              <a:rPr lang="en-US" sz="2600" dirty="0"/>
              <a:t>Average Teacher Salary: $57,000*</a:t>
            </a:r>
          </a:p>
          <a:p>
            <a:pPr lvl="1"/>
            <a:r>
              <a:rPr lang="en-US" sz="2600" dirty="0"/>
              <a:t>Need over 70 units just for teachers in Middleburg area*</a:t>
            </a:r>
          </a:p>
          <a:p>
            <a:pPr lvl="1"/>
            <a:r>
              <a:rPr lang="en-US" sz="2600" dirty="0"/>
              <a:t>Public safety, administrative, hospitality, ag workers</a:t>
            </a:r>
          </a:p>
          <a:p>
            <a:r>
              <a:rPr lang="en-US" sz="2800" dirty="0"/>
              <a:t>Size of Houses have almost doubled since 1970</a:t>
            </a:r>
          </a:p>
          <a:p>
            <a:pPr lvl="1"/>
            <a:r>
              <a:rPr lang="en-US" sz="2600" dirty="0"/>
              <a:t>Average size of house compared to 1970</a:t>
            </a:r>
          </a:p>
          <a:p>
            <a:pPr lvl="1"/>
            <a:r>
              <a:rPr lang="en-US" sz="2600" dirty="0"/>
              <a:t>Average square feet per person compared to 1970 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B816D-126D-C544-B91F-1CC5A5088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746" y="5440218"/>
            <a:ext cx="1316269" cy="1339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886B8-82A3-4C4F-1228-240117F57693}"/>
              </a:ext>
            </a:extLst>
          </p:cNvPr>
          <p:cNvSpPr txBox="1"/>
          <p:nvPr/>
        </p:nvSpPr>
        <p:spPr>
          <a:xfrm>
            <a:off x="2854094" y="6425781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*Data comes from survey of all local Middleburg schools</a:t>
            </a:r>
          </a:p>
        </p:txBody>
      </p:sp>
    </p:spTree>
    <p:extLst>
      <p:ext uri="{BB962C8B-B14F-4D97-AF65-F5344CB8AC3E}">
        <p14:creationId xmlns:p14="http://schemas.microsoft.com/office/powerpoint/2010/main" val="346160470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D0C444E102A4ABC24D21B3B873F5E" ma:contentTypeVersion="13" ma:contentTypeDescription="Create a new document." ma:contentTypeScope="" ma:versionID="1e840034925ef492a0f89b72a29011e4">
  <xsd:schema xmlns:xsd="http://www.w3.org/2001/XMLSchema" xmlns:xs="http://www.w3.org/2001/XMLSchema" xmlns:p="http://schemas.microsoft.com/office/2006/metadata/properties" xmlns:ns2="44bef674-27e2-4492-b3d0-4f7553c46122" xmlns:ns3="6a0ef69f-15a3-43f1-8750-bdb70b199b2b" targetNamespace="http://schemas.microsoft.com/office/2006/metadata/properties" ma:root="true" ma:fieldsID="1e0deaa4fa32fde9adee832ac42db9aa" ns2:_="" ns3:_="">
    <xsd:import namespace="44bef674-27e2-4492-b3d0-4f7553c46122"/>
    <xsd:import namespace="6a0ef69f-15a3-43f1-8750-bdb70b199b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ef674-27e2-4492-b3d0-4f7553c46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ef69f-15a3-43f1-8750-bdb70b199b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383724-BFDB-4A9F-A711-488D8441F9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D5855D-8A72-4CB9-8E69-E11815E6DCC8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6a0ef69f-15a3-43f1-8750-bdb70b199b2b"/>
    <ds:schemaRef ds:uri="44bef674-27e2-4492-b3d0-4f7553c46122"/>
  </ds:schemaRefs>
</ds:datastoreItem>
</file>

<file path=customXml/itemProps3.xml><?xml version="1.0" encoding="utf-8"?>
<ds:datastoreItem xmlns:ds="http://schemas.openxmlformats.org/officeDocument/2006/customXml" ds:itemID="{E60832A1-0FA6-48E3-845D-A0FF1F8FCD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ef674-27e2-4492-b3d0-4f7553c46122"/>
    <ds:schemaRef ds:uri="6a0ef69f-15a3-43f1-8750-bdb70b199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1115</Words>
  <Application>Microsoft Macintosh PowerPoint</Application>
  <PresentationFormat>Widescreen</PresentationFormat>
  <Paragraphs>228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Transcend</vt:lpstr>
      <vt:lpstr>Trebuchet MS</vt:lpstr>
      <vt:lpstr>Wingdings 3</vt:lpstr>
      <vt:lpstr>Facet</vt:lpstr>
      <vt:lpstr>Town of Middleburg</vt:lpstr>
      <vt:lpstr>MEETING OVERVIEW:</vt:lpstr>
      <vt:lpstr>Challenges Facing Middleburg</vt:lpstr>
      <vt:lpstr>The Character of our Town &amp; Community</vt:lpstr>
      <vt:lpstr>Growth and Land Use Pressures Around Us</vt:lpstr>
      <vt:lpstr>PowerPoint Presentation</vt:lpstr>
      <vt:lpstr>AR-2 County Zoning – Permitted Uses</vt:lpstr>
      <vt:lpstr>Growth and Land Use Pressures Around Us</vt:lpstr>
      <vt:lpstr>Housing Affordability</vt:lpstr>
      <vt:lpstr>Housing Affordability – AEI Study </vt:lpstr>
      <vt:lpstr>Housing Affordability</vt:lpstr>
      <vt:lpstr>Housing Affordability Driven by Size</vt:lpstr>
      <vt:lpstr>PowerPoint Presentation</vt:lpstr>
      <vt:lpstr>Way Ahead: Workforce/Attainable Housing</vt:lpstr>
      <vt:lpstr>Mixed-Use-Village (MUV) 2007</vt:lpstr>
      <vt:lpstr>Way Ahead: Protective Greenbelt Around Middleburg</vt:lpstr>
      <vt:lpstr>Protecting Green Belt Around Middleburg</vt:lpstr>
      <vt:lpstr>Proposals for Annexation </vt:lpstr>
      <vt:lpstr>Windy Hill Foundation Proposal</vt:lpstr>
      <vt:lpstr>PowerPoint Presentation</vt:lpstr>
      <vt:lpstr>PowerPoint Presentation</vt:lpstr>
      <vt:lpstr>Windy Hill Proposal – Nature of Houses</vt:lpstr>
      <vt:lpstr>PowerPoint Presentation</vt:lpstr>
      <vt:lpstr>PowerPoint Presentation</vt:lpstr>
      <vt:lpstr>Quick Break – 10 minutes</vt:lpstr>
      <vt:lpstr>Proposals for Annexation </vt:lpstr>
      <vt:lpstr>Homewood Farm (former Pettibone Property)</vt:lpstr>
      <vt:lpstr>PowerPoint Presentation</vt:lpstr>
      <vt:lpstr>Homewood Farm (former Pettibone Property)</vt:lpstr>
      <vt:lpstr>Homewood Farm (former Pettibone Property)</vt:lpstr>
      <vt:lpstr>PowerPoint Presentation</vt:lpstr>
      <vt:lpstr>PowerPoint Presentation</vt:lpstr>
      <vt:lpstr>PowerPoint Presentation</vt:lpstr>
      <vt:lpstr>Considerations Related to Boundary Line Adjustments </vt:lpstr>
      <vt:lpstr>PowerPoint Presentation</vt:lpstr>
      <vt:lpstr>Considerations:</vt:lpstr>
      <vt:lpstr>PowerPoint Presentation</vt:lpstr>
      <vt:lpstr>Next Steps  </vt:lpstr>
      <vt:lpstr>Next Steps:</vt:lpstr>
      <vt:lpstr>Questions &amp; Answers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Middleburg</dc:title>
  <dc:creator>Bridge Littleton</dc:creator>
  <cp:lastModifiedBy>Danny Davis</cp:lastModifiedBy>
  <cp:revision>85</cp:revision>
  <cp:lastPrinted>2022-04-15T16:02:39Z</cp:lastPrinted>
  <dcterms:created xsi:type="dcterms:W3CDTF">2019-10-21T13:36:47Z</dcterms:created>
  <dcterms:modified xsi:type="dcterms:W3CDTF">2022-04-20T13:54:58Z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0x010100BC8D0C444E102A4ABC24D21B3B873F5E</vt:lpwstr>
  </property>
</Properties>
</file>